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5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262" r:id="rId2"/>
    <p:sldId id="265" r:id="rId3"/>
    <p:sldId id="259" r:id="rId4"/>
    <p:sldId id="260" r:id="rId5"/>
    <p:sldId id="267" r:id="rId6"/>
    <p:sldId id="266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63" r:id="rId15"/>
    <p:sldId id="276" r:id="rId16"/>
    <p:sldId id="264" r:id="rId17"/>
    <p:sldId id="261" r:id="rId1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7">
          <p15:clr>
            <a:srgbClr val="A4A3A4"/>
          </p15:clr>
        </p15:guide>
        <p15:guide id="2" pos="29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0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44"/>
    <p:restoredTop sz="94652"/>
  </p:normalViewPr>
  <p:slideViewPr>
    <p:cSldViewPr snapToGrid="0" snapToObjects="1" showGuides="1">
      <p:cViewPr varScale="1">
        <p:scale>
          <a:sx n="92" d="100"/>
          <a:sy n="92" d="100"/>
        </p:scale>
        <p:origin x="90" y="192"/>
      </p:cViewPr>
      <p:guideLst>
        <p:guide orient="horz" pos="1587"/>
        <p:guide pos="29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71CC6E-6C4F-BA42-A059-B0433E108573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D6B1A-76FB-1F47-AB89-B50F80C569A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06654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改成粉色积木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6B1A-76FB-1F47-AB89-B50F80C569AE}" type="slidenum">
              <a:rPr kumimoji="1" lang="zh-CN" altLang="en-US" smtClean="0"/>
              <a:t>16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50067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9CC7D-FAAB-FC41-A158-A907FC1920B5}" type="datetimeFigureOut">
              <a:rPr kumimoji="1" lang="zh-CN" altLang="en-US" smtClean="0"/>
              <a:t>2018/6/6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7F9FD-6B3D-CE4B-AF23-4E765986C63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0" y="0"/>
            <a:ext cx="9144000" cy="5143500"/>
          </a:xfrm>
          <a:prstGeom prst="roundRect">
            <a:avLst>
              <a:gd name="adj" fmla="val 3159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-700216" y="177113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738" y="2112407"/>
            <a:ext cx="1425806" cy="224672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3847069" y="2388556"/>
            <a:ext cx="43825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Basic Coding Course</a:t>
            </a:r>
            <a:endParaRPr kumimoji="1" lang="zh-CN" altLang="en-US" sz="3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4" name="图片 3"/>
          <p:cNvPicPr/>
          <p:nvPr/>
        </p:nvPicPr>
        <p:blipFill>
          <a:blip r:embed="rId3" cstate="screen"/>
          <a:stretch>
            <a:fillRect/>
          </a:stretch>
        </p:blipFill>
        <p:spPr>
          <a:xfrm flipH="1">
            <a:off x="1663422" y="1502049"/>
            <a:ext cx="2135371" cy="1901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 13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15" name="组 14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When the zoo staff asks the panda to take breakfast, it says, 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050" name="Picture 2" descr="http://imglf4.nosdn.127.net/img/KzBKQUZRREszVWVxZXdONnJrWnhyZVlaQ2c5Z1cwcFlZUXRMQnJ0bndRRT0.png?imageView&amp;thumbnail=50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044" y="1513624"/>
            <a:ext cx="2230434" cy="185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椭圆形标注 1"/>
          <p:cNvSpPr/>
          <p:nvPr/>
        </p:nvSpPr>
        <p:spPr>
          <a:xfrm>
            <a:off x="4903470" y="1028351"/>
            <a:ext cx="2398286" cy="1830286"/>
          </a:xfrm>
          <a:prstGeom prst="wedgeEllipseCallout">
            <a:avLst>
              <a:gd name="adj1" fmla="val -62256"/>
              <a:gd name="adj2" fmla="val 28153"/>
            </a:avLst>
          </a:prstGeom>
          <a:solidFill>
            <a:srgbClr val="FBB03B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“I'm washing my hair. Wait.”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 13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15" name="组 14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When the panda gets wet in the rain, it says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:</a:t>
            </a:r>
          </a:p>
        </p:txBody>
      </p:sp>
      <p:pic>
        <p:nvPicPr>
          <p:cNvPr id="2050" name="Picture 2" descr="http://imglf4.nosdn.127.net/img/KzBKQUZRREszVWVxZXdONnJrWnhyZVlaQ2c5Z1cwcFlZUXRMQnJ0bndRRT0.png?imageView&amp;thumbnail=50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044" y="1513624"/>
            <a:ext cx="2230434" cy="185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椭圆形标注 1"/>
          <p:cNvSpPr/>
          <p:nvPr/>
        </p:nvSpPr>
        <p:spPr>
          <a:xfrm>
            <a:off x="4903470" y="1028351"/>
            <a:ext cx="2398286" cy="1830286"/>
          </a:xfrm>
          <a:prstGeom prst="wedgeEllipseCallout">
            <a:avLst>
              <a:gd name="adj1" fmla="val -62256"/>
              <a:gd name="adj2" fmla="val 28153"/>
            </a:avLst>
          </a:prstGeom>
          <a:solidFill>
            <a:srgbClr val="FBB03B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  <a:sym typeface="+mn-ea"/>
              </a:rPr>
              <a:t>“I </a:t>
            </a:r>
            <a:r>
              <a:rPr lang="en-US" altLang="zh-CN" sz="1800" dirty="0" smtClean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  <a:sym typeface="+mn-ea"/>
              </a:rPr>
              <a:t>have to </a:t>
            </a:r>
            <a:r>
              <a:rPr lang="zh-CN" altLang="en-US" sz="1800" dirty="0" smtClean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  <a:sym typeface="+mn-ea"/>
              </a:rPr>
              <a:t>wash my hair.</a:t>
            </a:r>
            <a:r>
              <a:rPr lang="en-US" altLang="zh-CN" sz="1800" dirty="0" smtClean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  <a:sym typeface="+mn-ea"/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 13"/>
          <p:cNvGrpSpPr/>
          <p:nvPr/>
        </p:nvGrpSpPr>
        <p:grpSpPr>
          <a:xfrm>
            <a:off x="-1" y="-9525"/>
            <a:ext cx="9144000" cy="5143500"/>
            <a:chOff x="-1" y="0"/>
            <a:chExt cx="9144000" cy="5143500"/>
          </a:xfrm>
        </p:grpSpPr>
        <p:grpSp>
          <p:nvGrpSpPr>
            <p:cNvPr id="15" name="组 14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050" name="Picture 2" descr="http://imglf4.nosdn.127.net/img/KzBKQUZRREszVWVxZXdONnJrWnhyZVlaQ2c5Z1cwcFlZUXRMQnJ0bndRRT0.png?imageView&amp;thumbnail=50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783" y="1126090"/>
            <a:ext cx="2230434" cy="185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标题 1"/>
          <p:cNvSpPr txBox="1">
            <a:spLocks/>
          </p:cNvSpPr>
          <p:nvPr/>
        </p:nvSpPr>
        <p:spPr>
          <a:xfrm>
            <a:off x="130730" y="3965645"/>
            <a:ext cx="8882539" cy="5227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Using a simple name to represent the set of actions makes communications easier.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 13"/>
          <p:cNvGrpSpPr/>
          <p:nvPr/>
        </p:nvGrpSpPr>
        <p:grpSpPr>
          <a:xfrm>
            <a:off x="-1" y="10160"/>
            <a:ext cx="9144000" cy="5143500"/>
            <a:chOff x="-1" y="0"/>
            <a:chExt cx="9144000" cy="5143500"/>
          </a:xfrm>
        </p:grpSpPr>
        <p:grpSp>
          <p:nvGrpSpPr>
            <p:cNvPr id="15" name="组 14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标题 1"/>
          <p:cNvSpPr txBox="1"/>
          <p:nvPr/>
        </p:nvSpPr>
        <p:spPr>
          <a:xfrm>
            <a:off x="130730" y="3965645"/>
            <a:ext cx="8882539" cy="5227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zh-CN" altLang="en-US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标题 1"/>
          <p:cNvSpPr txBox="1">
            <a:spLocks/>
          </p:cNvSpPr>
          <p:nvPr/>
        </p:nvSpPr>
        <p:spPr>
          <a:xfrm>
            <a:off x="138755" y="4118045"/>
            <a:ext cx="8882539" cy="5227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In computer programming, we use a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function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to name a set of instructions and call the function in a program anytime. 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5810" y="937046"/>
            <a:ext cx="3752381" cy="1933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 13"/>
          <p:cNvGrpSpPr/>
          <p:nvPr/>
        </p:nvGrpSpPr>
        <p:grpSpPr>
          <a:xfrm>
            <a:off x="-1" y="40640"/>
            <a:ext cx="9144000" cy="5143500"/>
            <a:chOff x="-1" y="0"/>
            <a:chExt cx="9144000" cy="5143500"/>
          </a:xfrm>
        </p:grpSpPr>
        <p:grpSp>
          <p:nvGrpSpPr>
            <p:cNvPr id="15" name="组 14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0" name="矩形标注 19"/>
          <p:cNvSpPr/>
          <p:nvPr/>
        </p:nvSpPr>
        <p:spPr>
          <a:xfrm>
            <a:off x="4572202" y="1030256"/>
            <a:ext cx="3065578" cy="1086888"/>
          </a:xfrm>
          <a:prstGeom prst="wedgeRectCallout">
            <a:avLst>
              <a:gd name="adj1" fmla="val -62966"/>
              <a:gd name="adj2" fmla="val -4022"/>
            </a:avLst>
          </a:prstGeom>
          <a:solidFill>
            <a:schemeClr val="accent1">
              <a:lumMod val="40000"/>
              <a:lumOff val="60000"/>
              <a:alpha val="64000"/>
            </a:schemeClr>
          </a:soli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When defining a function, we should make the name simple.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8085" y="999631"/>
            <a:ext cx="3600000" cy="3313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 13"/>
          <p:cNvGrpSpPr/>
          <p:nvPr/>
        </p:nvGrpSpPr>
        <p:grpSpPr>
          <a:xfrm>
            <a:off x="-1" y="21590"/>
            <a:ext cx="9144000" cy="5143500"/>
            <a:chOff x="-1" y="0"/>
            <a:chExt cx="9144000" cy="5143500"/>
          </a:xfrm>
        </p:grpSpPr>
        <p:grpSp>
          <p:nvGrpSpPr>
            <p:cNvPr id="15" name="组 14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0" name="矩形标注 19"/>
          <p:cNvSpPr/>
          <p:nvPr/>
        </p:nvSpPr>
        <p:spPr>
          <a:xfrm>
            <a:off x="5239218" y="2115239"/>
            <a:ext cx="2579046" cy="1086888"/>
          </a:xfrm>
          <a:prstGeom prst="wedgeRectCallout">
            <a:avLst>
              <a:gd name="adj1" fmla="val -62966"/>
              <a:gd name="adj2" fmla="val -4022"/>
            </a:avLst>
          </a:prstGeom>
          <a:solidFill>
            <a:schemeClr val="accent1">
              <a:lumMod val="40000"/>
              <a:lumOff val="60000"/>
              <a:alpha val="64000"/>
            </a:schemeClr>
          </a:soli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Add instructions to define the function.</a:t>
            </a:r>
            <a:endParaRPr lang="zh-CN" altLang="en-US" sz="1600" dirty="0">
              <a:solidFill>
                <a:schemeClr val="tx1"/>
              </a:solidFill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8085" y="999631"/>
            <a:ext cx="3600000" cy="3313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 13"/>
          <p:cNvGrpSpPr/>
          <p:nvPr/>
        </p:nvGrpSpPr>
        <p:grpSpPr>
          <a:xfrm>
            <a:off x="-1" y="9525"/>
            <a:ext cx="9144000" cy="5143500"/>
            <a:chOff x="-1" y="0"/>
            <a:chExt cx="9144000" cy="5143500"/>
          </a:xfrm>
        </p:grpSpPr>
        <p:grpSp>
          <p:nvGrpSpPr>
            <p:cNvPr id="15" name="组 14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72310" y="4148525"/>
            <a:ext cx="8882539" cy="522730"/>
          </a:xfrm>
        </p:spPr>
        <p:txBody>
          <a:bodyPr>
            <a:noAutofit/>
          </a:bodyPr>
          <a:lstStyle/>
          <a:p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Use functions to make programs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neat.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8666" y="657323"/>
            <a:ext cx="2546667" cy="3453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-700216" y="177113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4" name="组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13" name="圆角矩形 12"/>
            <p:cNvSpPr/>
            <p:nvPr/>
          </p:nvSpPr>
          <p:spPr>
            <a:xfrm>
              <a:off x="0" y="0"/>
              <a:ext cx="9144000" cy="5143500"/>
            </a:xfrm>
            <a:prstGeom prst="roundRect">
              <a:avLst>
                <a:gd name="adj" fmla="val 3159"/>
              </a:avLst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72269" y="2445732"/>
              <a:ext cx="1599460" cy="252036"/>
            </a:xfrm>
            <a:prstGeom prst="rect">
              <a:avLst/>
            </a:prstGeom>
          </p:spPr>
        </p:pic>
      </p:grp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7"/>
          <p:cNvSpPr/>
          <p:nvPr/>
        </p:nvSpPr>
        <p:spPr>
          <a:xfrm>
            <a:off x="0" y="0"/>
            <a:ext cx="9144000" cy="5143500"/>
          </a:xfrm>
          <a:prstGeom prst="roundRect">
            <a:avLst>
              <a:gd name="adj" fmla="val 3159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-700216" y="177113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84" y="154580"/>
            <a:ext cx="1599460" cy="252036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4582159" y="11128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9" name="圆角矩形标注 18"/>
          <p:cNvSpPr/>
          <p:nvPr/>
        </p:nvSpPr>
        <p:spPr>
          <a:xfrm rot="16200000">
            <a:off x="2468620" y="187421"/>
            <a:ext cx="1737619" cy="3767589"/>
          </a:xfrm>
          <a:prstGeom prst="wedgeRoundRectCallout">
            <a:avLst>
              <a:gd name="adj1" fmla="val -21701"/>
              <a:gd name="adj2" fmla="val 56492"/>
              <a:gd name="adj3" fmla="val 16667"/>
            </a:avLst>
          </a:prstGeom>
          <a:solidFill>
            <a:schemeClr val="bg1"/>
          </a:solidFill>
          <a:ln w="5080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标题 1"/>
          <p:cNvSpPr>
            <a:spLocks noGrp="1"/>
          </p:cNvSpPr>
          <p:nvPr>
            <p:ph type="ctrTitle"/>
          </p:nvPr>
        </p:nvSpPr>
        <p:spPr>
          <a:xfrm>
            <a:off x="1074801" y="1528470"/>
            <a:ext cx="4616753" cy="1085492"/>
          </a:xfrm>
          <a:noFill/>
        </p:spPr>
        <p:txBody>
          <a:bodyPr>
            <a:noAutofit/>
          </a:bodyPr>
          <a:lstStyle/>
          <a:p>
            <a:r>
              <a:rPr kumimoji="1" lang="en-US" altLang="zh-CN" sz="4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kumimoji="1" lang="en-US" altLang="zh-CN" sz="4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Function”</a:t>
            </a:r>
            <a:endParaRPr kumimoji="1" lang="zh-CN" altLang="en-US" sz="4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1" name="组 10"/>
          <p:cNvGrpSpPr/>
          <p:nvPr/>
        </p:nvGrpSpPr>
        <p:grpSpPr>
          <a:xfrm>
            <a:off x="5585495" y="1528470"/>
            <a:ext cx="2251161" cy="3056382"/>
            <a:chOff x="5685708" y="1570533"/>
            <a:chExt cx="1861389" cy="2527192"/>
          </a:xfrm>
        </p:grpSpPr>
        <p:sp>
          <p:nvSpPr>
            <p:cNvPr id="31" name="椭圆 30"/>
            <p:cNvSpPr/>
            <p:nvPr/>
          </p:nvSpPr>
          <p:spPr>
            <a:xfrm>
              <a:off x="5828025" y="3877404"/>
              <a:ext cx="1680298" cy="220321"/>
            </a:xfrm>
            <a:prstGeom prst="ellipse">
              <a:avLst/>
            </a:prstGeom>
            <a:solidFill>
              <a:schemeClr val="tx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 flipH="1">
              <a:off x="5685708" y="1570533"/>
              <a:ext cx="1861389" cy="241703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The steps to wash hair include: take some shampoo, massage the hair to form foam, rinse the hair.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026" name="Picture 2" descr="http://imglf6.nosdn.127.net/img/dU9UT0w5eEdzaHVPVUJBeDRPU0JySUdoVURkNHYwb3ZmWEY3aFlBY201W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72" y="1500886"/>
            <a:ext cx="1506055" cy="152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lf4.nosdn.127.net/img/OUkxUVhmTnZsRnRiR0NnZ0dDd0V2RzNnNllpTVlSNEIzQjBqd3lYeGhuND0.png?imageView&amp;thumbnail=500x0&amp;quality=96&amp;stripmeta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069" y="1543695"/>
            <a:ext cx="1587862" cy="148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lf5.nosdn.127.net/img/Zm4xR2lLK2dxeVkxcWlpSUFkZ2w4WndzdEw1anRzUGdtamN3RGU3bnF2bz0.png?imageView&amp;thumbnail=500x0&amp;quality=96&amp;stripmeta=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562" y="1600039"/>
            <a:ext cx="1270289" cy="112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右箭头 18"/>
          <p:cNvSpPr/>
          <p:nvPr/>
        </p:nvSpPr>
        <p:spPr>
          <a:xfrm>
            <a:off x="2690480" y="2070913"/>
            <a:ext cx="642937" cy="214313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右箭头 19"/>
          <p:cNvSpPr/>
          <p:nvPr/>
        </p:nvSpPr>
        <p:spPr>
          <a:xfrm>
            <a:off x="5700278" y="2072821"/>
            <a:ext cx="642937" cy="214313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 13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15" name="组 14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When a friend comes to ask the panda out, it says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:</a:t>
            </a:r>
          </a:p>
        </p:txBody>
      </p:sp>
      <p:pic>
        <p:nvPicPr>
          <p:cNvPr id="2050" name="Picture 2" descr="http://imglf4.nosdn.127.net/img/KzBKQUZRREszVWVxZXdONnJrWnhyZVlaQ2c5Z1cwcFlZUXRMQnJ0bndRRT0.png?imageView&amp;thumbnail=50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044" y="1513624"/>
            <a:ext cx="2230434" cy="185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椭圆形标注 1"/>
          <p:cNvSpPr/>
          <p:nvPr/>
        </p:nvSpPr>
        <p:spPr>
          <a:xfrm>
            <a:off x="4903469" y="1028065"/>
            <a:ext cx="3492000" cy="1830070"/>
          </a:xfrm>
          <a:prstGeom prst="wedgeEllipseCallout">
            <a:avLst>
              <a:gd name="adj1" fmla="val -62256"/>
              <a:gd name="adj2" fmla="val 28153"/>
            </a:avLst>
          </a:prstGeom>
          <a:solidFill>
            <a:srgbClr val="FBB03B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“I </a:t>
            </a:r>
            <a:r>
              <a:rPr lang="en-US" altLang="zh-CN" sz="1600" dirty="0" smtClean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want </a:t>
            </a:r>
            <a:r>
              <a:rPr lang="en-US" altLang="zh-CN" sz="1600" dirty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to take</a:t>
            </a:r>
            <a:r>
              <a:rPr lang="zh-CN" altLang="en-US" sz="1600" dirty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 shampoo, massag</a:t>
            </a:r>
            <a:r>
              <a:rPr lang="en-US" altLang="zh-CN" sz="1600" dirty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e</a:t>
            </a:r>
            <a:r>
              <a:rPr lang="zh-CN" altLang="en-US" sz="1600" dirty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 my hair to make it foam and rins</a:t>
            </a:r>
            <a:r>
              <a:rPr lang="en-US" altLang="zh-CN" sz="1600" dirty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e </a:t>
            </a:r>
            <a:r>
              <a:rPr lang="zh-CN" altLang="en-US" sz="1600" dirty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the hair</a:t>
            </a:r>
            <a:r>
              <a:rPr lang="zh-CN" altLang="en-US" sz="1600" dirty="0" smtClean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. </a:t>
            </a:r>
            <a:r>
              <a:rPr lang="en-US" altLang="zh-CN" sz="1600" dirty="0" smtClean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Wait.</a:t>
            </a:r>
            <a:r>
              <a:rPr lang="zh-CN" altLang="en-US" sz="1600" dirty="0" smtClean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 ” </a:t>
            </a:r>
            <a:endParaRPr lang="zh-CN" altLang="en-US" sz="1600" dirty="0">
              <a:solidFill>
                <a:schemeClr val="tx1"/>
              </a:solidFill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 13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15" name="组 14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When the zoo staff asks the panda to take breakfast, it says:    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050" name="Picture 2" descr="http://imglf4.nosdn.127.net/img/KzBKQUZRREszVWVxZXdONnJrWnhyZVlaQ2c5Z1cwcFlZUXRMQnJ0bndRRT0.png?imageView&amp;thumbnail=50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044" y="1513624"/>
            <a:ext cx="2230434" cy="185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椭圆形标注 11"/>
          <p:cNvSpPr/>
          <p:nvPr/>
        </p:nvSpPr>
        <p:spPr>
          <a:xfrm>
            <a:off x="4903470" y="1028065"/>
            <a:ext cx="3345815" cy="1830070"/>
          </a:xfrm>
          <a:prstGeom prst="wedgeEllipseCallout">
            <a:avLst>
              <a:gd name="adj1" fmla="val -62256"/>
              <a:gd name="adj2" fmla="val 28153"/>
            </a:avLst>
          </a:prstGeom>
          <a:solidFill>
            <a:srgbClr val="FBB03B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“I'm taking shampoo, massaging my hair to make it foam and rinsing the hair. Wait.”</a:t>
            </a:r>
            <a:r>
              <a:rPr lang="en-US" altLang="zh-CN" sz="1800" dirty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 </a:t>
            </a:r>
            <a:endParaRPr lang="zh-CN" altLang="en-US" sz="1800" dirty="0">
              <a:solidFill>
                <a:schemeClr val="tx1"/>
              </a:solidFill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 13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15" name="组 14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When the panda gets wet in the rain, it says: 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050" name="Picture 2" descr="http://imglf4.nosdn.127.net/img/KzBKQUZRREszVWVxZXdONnJrWnhyZVlaQ2c5Z1cwcFlZUXRMQnJ0bndRRT0.png?imageView&amp;thumbnail=50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044" y="1513624"/>
            <a:ext cx="2230434" cy="185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椭圆形标注 10"/>
          <p:cNvSpPr/>
          <p:nvPr/>
        </p:nvSpPr>
        <p:spPr>
          <a:xfrm>
            <a:off x="4903470" y="1028065"/>
            <a:ext cx="3345815" cy="1830070"/>
          </a:xfrm>
          <a:prstGeom prst="wedgeEllipseCallout">
            <a:avLst>
              <a:gd name="adj1" fmla="val -62256"/>
              <a:gd name="adj2" fmla="val 28153"/>
            </a:avLst>
          </a:prstGeom>
          <a:solidFill>
            <a:srgbClr val="FBB03B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“I </a:t>
            </a:r>
            <a:r>
              <a:rPr lang="en-US" altLang="zh-CN" sz="1600" dirty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have to take</a:t>
            </a:r>
            <a:r>
              <a:rPr lang="zh-CN" altLang="en-US" sz="1600" dirty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 shampoo, massag</a:t>
            </a:r>
            <a:r>
              <a:rPr lang="en-US" altLang="zh-CN" sz="1600" dirty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e</a:t>
            </a:r>
            <a:r>
              <a:rPr lang="zh-CN" altLang="en-US" sz="1600" dirty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 my hair to make it foam and rins</a:t>
            </a:r>
            <a:r>
              <a:rPr lang="en-US" altLang="zh-CN" sz="1600" dirty="0" smtClean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e </a:t>
            </a:r>
            <a:r>
              <a:rPr lang="zh-CN" altLang="en-US" sz="1600" dirty="0" smtClean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the </a:t>
            </a:r>
            <a:r>
              <a:rPr lang="zh-CN" altLang="en-US" sz="1600" dirty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hair. ” </a:t>
            </a:r>
            <a:endParaRPr lang="zh-CN" altLang="en-US" sz="1600" dirty="0">
              <a:solidFill>
                <a:schemeClr val="tx1"/>
              </a:solidFill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1026" name="Picture 2" descr="http://imglf6.nosdn.127.net/img/dU9UT0w5eEdzaHVPVUJBeDRPU0JySUdoVURkNHYwb3ZmWEY3aFlBY201W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72" y="1500886"/>
            <a:ext cx="1506055" cy="152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lf4.nosdn.127.net/img/OUkxUVhmTnZsRnRiR0NnZ0dDd0V2RzNnNllpTVlSNEIzQjBqd3lYeGhuND0.png?imageView&amp;thumbnail=500x0&amp;quality=96&amp;stripmeta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069" y="1543695"/>
            <a:ext cx="1587862" cy="148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lf5.nosdn.127.net/img/Zm4xR2lLK2dxeVkxcWlpSUFkZ2w4WndzdEw1anRzUGdtamN3RGU3bnF2bz0.png?imageView&amp;thumbnail=500x0&amp;quality=96&amp;stripmeta=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562" y="1600039"/>
            <a:ext cx="1270289" cy="112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右箭头 18"/>
          <p:cNvSpPr/>
          <p:nvPr/>
        </p:nvSpPr>
        <p:spPr>
          <a:xfrm>
            <a:off x="2690480" y="2070913"/>
            <a:ext cx="642937" cy="214313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右箭头 19"/>
          <p:cNvSpPr/>
          <p:nvPr/>
        </p:nvSpPr>
        <p:spPr>
          <a:xfrm>
            <a:off x="5700278" y="2072821"/>
            <a:ext cx="642937" cy="214313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标题 1"/>
          <p:cNvSpPr txBox="1">
            <a:spLocks/>
          </p:cNvSpPr>
          <p:nvPr/>
        </p:nvSpPr>
        <p:spPr>
          <a:xfrm>
            <a:off x="130730" y="3965645"/>
            <a:ext cx="8882539" cy="5227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In everyday life, we often give a set of actions a single name and use the name to refer to the whole set of actions when necessary.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4" name="组 3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910119" y="37976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Name the set of actions as “Wash Hair”.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026" name="Picture 2" descr="http://imglf6.nosdn.127.net/img/dU9UT0w5eEdzaHVPVUJBeDRPU0JySUdoVURkNHYwb3ZmWEY3aFlBY201WT0.png?imageView&amp;thumbnail=168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72" y="1500886"/>
            <a:ext cx="1506055" cy="152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lf4.nosdn.127.net/img/OUkxUVhmTnZsRnRiR0NnZ0dDd0V2RzNnNllpTVlSNEIzQjBqd3lYeGhuND0.png?imageView&amp;thumbnail=500x0&amp;quality=96&amp;stripmeta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069" y="1543695"/>
            <a:ext cx="1587862" cy="148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lf5.nosdn.127.net/img/Zm4xR2lLK2dxeVkxcWlpSUFkZ2w4WndzdEw1anRzUGdtamN3RGU3bnF2bz0.png?imageView&amp;thumbnail=500x0&amp;quality=96&amp;stripmeta=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562" y="1600039"/>
            <a:ext cx="1270289" cy="112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右箭头 18"/>
          <p:cNvSpPr/>
          <p:nvPr/>
        </p:nvSpPr>
        <p:spPr>
          <a:xfrm>
            <a:off x="2690480" y="2070913"/>
            <a:ext cx="642937" cy="214313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右箭头 19"/>
          <p:cNvSpPr/>
          <p:nvPr/>
        </p:nvSpPr>
        <p:spPr>
          <a:xfrm>
            <a:off x="5700278" y="2072821"/>
            <a:ext cx="642937" cy="214313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 13"/>
          <p:cNvGrpSpPr/>
          <p:nvPr/>
        </p:nvGrpSpPr>
        <p:grpSpPr>
          <a:xfrm>
            <a:off x="-1" y="0"/>
            <a:ext cx="9144000" cy="5143500"/>
            <a:chOff x="-1" y="0"/>
            <a:chExt cx="9144000" cy="5143500"/>
          </a:xfrm>
        </p:grpSpPr>
        <p:grpSp>
          <p:nvGrpSpPr>
            <p:cNvPr id="15" name="组 14"/>
            <p:cNvGrpSpPr/>
            <p:nvPr/>
          </p:nvGrpSpPr>
          <p:grpSpPr>
            <a:xfrm>
              <a:off x="-1" y="0"/>
              <a:ext cx="9144000" cy="5143500"/>
              <a:chOff x="-1" y="0"/>
              <a:chExt cx="9144000" cy="5143500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-1" y="0"/>
                <a:ext cx="9144000" cy="5143500"/>
              </a:xfrm>
              <a:prstGeom prst="roundRect">
                <a:avLst>
                  <a:gd name="adj" fmla="val 3159"/>
                </a:avLst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30730" y="562000"/>
                <a:ext cx="8882539" cy="4440195"/>
              </a:xfrm>
              <a:prstGeom prst="roundRect">
                <a:avLst>
                  <a:gd name="adj" fmla="val 3159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584" y="154580"/>
              <a:ext cx="1599460" cy="252036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571999" y="127797"/>
            <a:ext cx="438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编程基础系列课程</a:t>
            </a:r>
            <a:endParaRPr kumimoji="1"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30730" y="3965645"/>
            <a:ext cx="8882539" cy="522730"/>
          </a:xfrm>
        </p:spPr>
        <p:txBody>
          <a:bodyPr>
            <a:noAutofit/>
          </a:bodyPr>
          <a:lstStyle/>
          <a:p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When a friend comes to ask the panda out, it says: 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050" name="Picture 2" descr="http://imglf4.nosdn.127.net/img/KzBKQUZRREszVWVxZXdONnJrWnhyZVlaQ2c5Z1cwcFlZUXRMQnJ0bndRRT0.png?imageView&amp;thumbnail=500x0&amp;quality=96&amp;stripmeta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044" y="1513624"/>
            <a:ext cx="2230434" cy="185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椭圆形标注 1"/>
          <p:cNvSpPr/>
          <p:nvPr/>
        </p:nvSpPr>
        <p:spPr>
          <a:xfrm>
            <a:off x="4903470" y="1028351"/>
            <a:ext cx="2398286" cy="1830286"/>
          </a:xfrm>
          <a:prstGeom prst="wedgeEllipseCallout">
            <a:avLst>
              <a:gd name="adj1" fmla="val -62256"/>
              <a:gd name="adj2" fmla="val 28153"/>
            </a:avLst>
          </a:prstGeom>
          <a:solidFill>
            <a:srgbClr val="FBB03B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chemeClr val="tx1"/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“I'm washing my hair. Wait.”</a:t>
            </a:r>
            <a:endParaRPr lang="zh-CN" altLang="en-US" sz="1800" dirty="0">
              <a:solidFill>
                <a:schemeClr val="tx1"/>
              </a:solidFill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D7B8DB6F5F204C9F0FB1EAC793A34B" ma:contentTypeVersion="21" ma:contentTypeDescription="Create a new document." ma:contentTypeScope="" ma:versionID="594dd00f9dd42372809054aaeda371be">
  <xsd:schema xmlns:xsd="http://www.w3.org/2001/XMLSchema" xmlns:xs="http://www.w3.org/2001/XMLSchema" xmlns:p="http://schemas.microsoft.com/office/2006/metadata/properties" xmlns:ns2="e4d70162-ace3-44e7-92ab-2f9373d5bb77" xmlns:ns3="53fe7858-66a6-4f29-b74a-60c7079a3f54" targetNamespace="http://schemas.microsoft.com/office/2006/metadata/properties" ma:root="true" ma:fieldsID="4558cc3c1e966c246ec284a29918ac10" ns2:_="" ns3:_="">
    <xsd:import namespace="e4d70162-ace3-44e7-92ab-2f9373d5bb77"/>
    <xsd:import namespace="53fe7858-66a6-4f29-b74a-60c7079a3f5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2:lo" minOccurs="0"/>
                <xsd:element ref="ns2:cf6bef2a-12ef-4532-837e-bb831867c9eaCountryOrRegion" minOccurs="0"/>
                <xsd:element ref="ns2:cf6bef2a-12ef-4532-837e-bb831867c9eaState" minOccurs="0"/>
                <xsd:element ref="ns2:cf6bef2a-12ef-4532-837e-bb831867c9eaCity" minOccurs="0"/>
                <xsd:element ref="ns2:cf6bef2a-12ef-4532-837e-bb831867c9eaPostalCode" minOccurs="0"/>
                <xsd:element ref="ns2:cf6bef2a-12ef-4532-837e-bb831867c9eaStreet" minOccurs="0"/>
                <xsd:element ref="ns2:cf6bef2a-12ef-4532-837e-bb831867c9eaGeoLoc" minOccurs="0"/>
                <xsd:element ref="ns2:cf6bef2a-12ef-4532-837e-bb831867c9eaDispName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d70162-ace3-44e7-92ab-2f9373d5bb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o" ma:index="18" nillable="true" ma:displayName="lo" ma:format="Dropdown" ma:internalName="lo">
      <xsd:simpleType>
        <xsd:restriction base="dms:Unknown"/>
      </xsd:simpleType>
    </xsd:element>
    <xsd:element name="cf6bef2a-12ef-4532-837e-bb831867c9eaCountryOrRegion" ma:index="19" nillable="true" ma:displayName="lo: Country/Region" ma:internalName="CountryOrRegion" ma:readOnly="true">
      <xsd:simpleType>
        <xsd:restriction base="dms:Text"/>
      </xsd:simpleType>
    </xsd:element>
    <xsd:element name="cf6bef2a-12ef-4532-837e-bb831867c9eaState" ma:index="20" nillable="true" ma:displayName="lo: State" ma:internalName="State" ma:readOnly="true">
      <xsd:simpleType>
        <xsd:restriction base="dms:Text"/>
      </xsd:simpleType>
    </xsd:element>
    <xsd:element name="cf6bef2a-12ef-4532-837e-bb831867c9eaCity" ma:index="21" nillable="true" ma:displayName="lo: City" ma:internalName="City" ma:readOnly="true">
      <xsd:simpleType>
        <xsd:restriction base="dms:Text"/>
      </xsd:simpleType>
    </xsd:element>
    <xsd:element name="cf6bef2a-12ef-4532-837e-bb831867c9eaPostalCode" ma:index="22" nillable="true" ma:displayName="lo: Postal Code" ma:internalName="PostalCode" ma:readOnly="true">
      <xsd:simpleType>
        <xsd:restriction base="dms:Text"/>
      </xsd:simpleType>
    </xsd:element>
    <xsd:element name="cf6bef2a-12ef-4532-837e-bb831867c9eaStreet" ma:index="23" nillable="true" ma:displayName="lo: Street" ma:internalName="Street" ma:readOnly="true">
      <xsd:simpleType>
        <xsd:restriction base="dms:Text"/>
      </xsd:simpleType>
    </xsd:element>
    <xsd:element name="cf6bef2a-12ef-4532-837e-bb831867c9eaGeoLoc" ma:index="24" nillable="true" ma:displayName="lo: Coordinates" ma:internalName="GeoLoc" ma:readOnly="true">
      <xsd:simpleType>
        <xsd:restriction base="dms:Unknown"/>
      </xsd:simpleType>
    </xsd:element>
    <xsd:element name="cf6bef2a-12ef-4532-837e-bb831867c9eaDispName" ma:index="25" nillable="true" ma:displayName="lo: Name" ma:internalName="DispName" ma:readOnly="true">
      <xsd:simpleType>
        <xsd:restriction base="dms:Text"/>
      </xsd:simpleType>
    </xsd:element>
    <xsd:element name="MediaLengthInSeconds" ma:index="2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fe7858-66a6-4f29-b74a-60c7079a3f54" elementFormDefault="qualified">
    <xsd:import namespace="http://schemas.microsoft.com/office/2006/documentManagement/types"/>
    <xsd:import namespace="http://schemas.microsoft.com/office/infopath/2007/PartnerControls"/>
    <xsd:element name="SharedWithUsers" ma:index="2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 xmlns="e4d70162-ace3-44e7-92ab-2f9373d5bb77" xsi:nil="true"/>
  </documentManagement>
</p:properties>
</file>

<file path=customXml/itemProps1.xml><?xml version="1.0" encoding="utf-8"?>
<ds:datastoreItem xmlns:ds="http://schemas.openxmlformats.org/officeDocument/2006/customXml" ds:itemID="{7E6B7B47-2C39-4558-9A60-89CD3541C82D}"/>
</file>

<file path=customXml/itemProps2.xml><?xml version="1.0" encoding="utf-8"?>
<ds:datastoreItem xmlns:ds="http://schemas.openxmlformats.org/officeDocument/2006/customXml" ds:itemID="{80CCC516-83DB-4778-861F-21740A45D05F}"/>
</file>

<file path=customXml/itemProps3.xml><?xml version="1.0" encoding="utf-8"?>
<ds:datastoreItem xmlns:ds="http://schemas.openxmlformats.org/officeDocument/2006/customXml" ds:itemID="{329A86E8-0F61-46F9-8E3F-5E7ED5EF739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</TotalTime>
  <Words>362</Words>
  <Application>Microsoft Office PowerPoint</Application>
  <PresentationFormat>全屏显示(16:9)</PresentationFormat>
  <Paragraphs>39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Noto Sans S Chinese Regular</vt:lpstr>
      <vt:lpstr>DengXian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“Function”</vt:lpstr>
      <vt:lpstr>The steps to wash hair include: take some shampoo, massage the hair to form foam, rinse the hair.</vt:lpstr>
      <vt:lpstr>When a friend comes to ask the panda out, it says:</vt:lpstr>
      <vt:lpstr>When the zoo staff asks the panda to take breakfast, it says:    </vt:lpstr>
      <vt:lpstr>When the panda gets wet in the rain, it says: </vt:lpstr>
      <vt:lpstr>PowerPoint 演示文稿</vt:lpstr>
      <vt:lpstr>Name the set of actions as “Wash Hair”.</vt:lpstr>
      <vt:lpstr>When a friend comes to ask the panda out, it says: </vt:lpstr>
      <vt:lpstr>When the zoo staff asks the panda to take breakfast, it says, </vt:lpstr>
      <vt:lpstr>When the panda gets wet in the rain, it says:</vt:lpstr>
      <vt:lpstr>PowerPoint 演示文稿</vt:lpstr>
      <vt:lpstr>PowerPoint 演示文稿</vt:lpstr>
      <vt:lpstr>PowerPoint 演示文稿</vt:lpstr>
      <vt:lpstr>PowerPoint 演示文稿</vt:lpstr>
      <vt:lpstr>Use functions to make programs neat.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事件</dc:title>
  <dc:creator>Microsoft Office 用户</dc:creator>
  <cp:lastModifiedBy>唐小兰</cp:lastModifiedBy>
  <cp:revision>44</cp:revision>
  <dcterms:created xsi:type="dcterms:W3CDTF">2018-05-07T02:48:00Z</dcterms:created>
  <dcterms:modified xsi:type="dcterms:W3CDTF">2018-06-06T12:47:10Z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  <property fmtid="{D5CDD505-2E9C-101B-9397-08002B2CF9AE}" pid="3" name="ContentTypeId">
    <vt:lpwstr>0x01010062D7B8DB6F5F204C9F0FB1EAC793A34B</vt:lpwstr>
  </property>
</Properties>
</file>