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Slides/notesSlide1.xml" ContentType="application/vnd.openxmlformats-officedocument.presentationml.notes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Slides/notesSlide2.xml" ContentType="application/vnd.openxmlformats-officedocument.presentationml.notesSlide+xml"/>
  <Override PartName="/ppt/slides/slide27.xml" ContentType="application/vnd.openxmlformats-officedocument.presentationml.slide+xml"/>
  <Override PartName="/ppt/slides/slide28.xml" ContentType="application/vnd.openxmlformats-officedocument.presentationml.slide+xml"/>
  <Override PartName="/ppt/notesSlides/notesSlide3.xml" ContentType="application/vnd.openxmlformats-officedocument.presentationml.notesSlide+xml"/>
  <Override PartName="/ppt/slides/slide29.xml" ContentType="application/vnd.openxmlformats-officedocument.presentationml.slide+xml"/>
  <Override PartName="/ppt/notesSlides/notesSlide4.xml" ContentType="application/vnd.openxmlformats-officedocument.presentationml.notesSlide+xml"/>
  <Override PartName="/ppt/slides/slide30.xml" ContentType="application/vnd.openxmlformats-officedocument.presentationml.slide+xml"/>
  <Override PartName="/ppt/notesSlides/notesSlide5.xml" ContentType="application/vnd.openxmlformats-officedocument.presentationml.notes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32.xml" ContentType="application/vnd.openxmlformats-officedocument.presentationml.slide+xml"/>
  <Override PartName="/ppt/notesSlides/notesSlide7.xml" ContentType="application/vnd.openxmlformats-officedocument.presentationml.notesSlide+xml"/>
  <Override PartName="/ppt/slides/slide33.xml" ContentType="application/vnd.openxmlformats-officedocument.presentationml.slide+xml"/>
  <Override PartName="/ppt/notesSlides/notesSlide8.xml" ContentType="application/vnd.openxmlformats-officedocument.presentationml.notesSlide+xml"/>
  <Override PartName="/ppt/slides/slide34.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ppt/notesSlides/notesSlide10.xml" ContentType="application/vnd.openxmlformats-officedocument.presentationml.notesSlide+xml"/>
  <Override PartName="/ppt/slides/slide36.xml" ContentType="application/vnd.openxmlformats-officedocument.presentationml.slide+xml"/>
  <Override PartName="/ppt/notesSlides/notesSlide11.xml" ContentType="application/vnd.openxmlformats-officedocument.presentationml.notesSlide+xml"/>
  <Override PartName="/ppt/slides/slide37.xml" ContentType="application/vnd.openxmlformats-officedocument.presentationml.slide+xml"/>
  <Override PartName="/ppt/notesSlides/notesSlide12.xml" ContentType="application/vnd.openxmlformats-officedocument.presentationml.notesSlide+xml"/>
  <Override PartName="/ppt/slides/slide38.xml" ContentType="application/vnd.openxmlformats-officedocument.presentationml.slide+xml"/>
  <Override PartName="/ppt/notesSlides/notesSlide13.xml" ContentType="application/vnd.openxmlformats-officedocument.presentationml.notesSlide+xml"/>
  <Override PartName="/ppt/slides/slide39.xml" ContentType="application/vnd.openxmlformats-officedocument.presentationml.slide+xml"/>
  <Override PartName="/ppt/notesSlides/notesSlide14.xml" ContentType="application/vnd.openxmlformats-officedocument.presentationml.notesSlide+xml"/>
  <Override PartName="/ppt/slides/slide40.xml" ContentType="application/vnd.openxmlformats-officedocument.presentationml.slide+xml"/>
  <Override PartName="/ppt/notesSlides/notesSlide15.xml" ContentType="application/vnd.openxmlformats-officedocument.presentationml.notes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Slides/notesSlide16.xml" ContentType="application/vnd.openxmlformats-officedocument.presentationml.notesSlide+xml"/>
  <Override PartName="/ppt/slides/slide49.xml" ContentType="application/vnd.openxmlformats-officedocument.presentationml.slide+xml"/>
  <Override PartName="/ppt/notesSlides/notesSlide17.xml" ContentType="application/vnd.openxmlformats-officedocument.presentationml.notesSlide+xml"/>
  <Override PartName="/ppt/slides/slide50.xml" ContentType="application/vnd.openxmlformats-officedocument.presentationml.slide+xml"/>
  <Override PartName="/ppt/notesSlides/notesSlide18.xml" ContentType="application/vnd.openxmlformats-officedocument.presentationml.notesSlide+xml"/>
  <Override PartName="/ppt/slides/slide51.xml" ContentType="application/vnd.openxmlformats-officedocument.presentationml.slide+xml"/>
  <Override PartName="/ppt/notesSlides/notesSlide19.xml" ContentType="application/vnd.openxmlformats-officedocument.presentationml.notes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Slides/notesSlide20.xml" ContentType="application/vnd.openxmlformats-officedocument.presentationml.notes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theme/theme2.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handoutMasterIdLst>
    <p:handoutMasterId r:id="rId80"/>
  </p:handoutMasterIdLst>
  <p:sldIdLst>
    <p:sldId id="262" r:id="rId3"/>
    <p:sldId id="259" r:id="rId4"/>
    <p:sldId id="329" r:id="rId5"/>
    <p:sldId id="330" r:id="rId6"/>
    <p:sldId id="331" r:id="rId7"/>
    <p:sldId id="332" r:id="rId8"/>
    <p:sldId id="333" r:id="rId9"/>
    <p:sldId id="334" r:id="rId10"/>
    <p:sldId id="335" r:id="rId11"/>
    <p:sldId id="336" r:id="rId12"/>
    <p:sldId id="337" r:id="rId13"/>
    <p:sldId id="338" r:id="rId14"/>
    <p:sldId id="339" r:id="rId15"/>
    <p:sldId id="265" r:id="rId16"/>
    <p:sldId id="328" r:id="rId17"/>
    <p:sldId id="260" r:id="rId18"/>
    <p:sldId id="263" r:id="rId19"/>
    <p:sldId id="264" r:id="rId20"/>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261" r:id="rId7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44"/>
    <p:restoredTop sz="94652"/>
  </p:normalViewPr>
  <p:slideViewPr>
    <p:cSldViewPr snapToGrid="0" snapToObjects="1" showGuides="1">
      <p:cViewPr varScale="1">
        <p:scale>
          <a:sx n="99" d="100"/>
          <a:sy n="99" d="100"/>
        </p:scale>
        <p:origin x="1248" y="78"/>
      </p:cViewPr>
      <p:guideLst>
        <p:guide orient="horz" pos="1716"/>
        <p:guide pos="28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68" Type="http://schemas.openxmlformats.org/officeDocument/2006/relationships/slide" Target="slides/slide65.xml"/><Relationship Id="rId63" Type="http://schemas.openxmlformats.org/officeDocument/2006/relationships/slide" Target="slides/slide60.xml"/><Relationship Id="rId47" Type="http://schemas.openxmlformats.org/officeDocument/2006/relationships/slide" Target="slides/slide44.xml"/><Relationship Id="rId42" Type="http://schemas.openxmlformats.org/officeDocument/2006/relationships/slide" Target="slides/slide39.xml"/><Relationship Id="rId21" Type="http://schemas.openxmlformats.org/officeDocument/2006/relationships/notesMaster" Target="notesMasters/notesMaster1.xml"/><Relationship Id="rId84" Type="http://schemas.openxmlformats.org/officeDocument/2006/relationships/customXml" Target="../customXml/item1.xml"/><Relationship Id="rId16" Type="http://schemas.openxmlformats.org/officeDocument/2006/relationships/slide" Target="slides/slide14.xml"/><Relationship Id="rId79" Type="http://schemas.openxmlformats.org/officeDocument/2006/relationships/slide" Target="slides/slide76.xml"/><Relationship Id="rId74" Type="http://schemas.openxmlformats.org/officeDocument/2006/relationships/slide" Target="slides/slide71.xml"/><Relationship Id="rId58" Type="http://schemas.openxmlformats.org/officeDocument/2006/relationships/slide" Target="slides/slide55.xml"/><Relationship Id="rId53" Type="http://schemas.openxmlformats.org/officeDocument/2006/relationships/slide" Target="slides/slide50.xml"/><Relationship Id="rId37" Type="http://schemas.openxmlformats.org/officeDocument/2006/relationships/slide" Target="slides/slide34.xml"/><Relationship Id="rId32" Type="http://schemas.openxmlformats.org/officeDocument/2006/relationships/slide" Target="slides/slide29.xml"/><Relationship Id="rId11" Type="http://schemas.openxmlformats.org/officeDocument/2006/relationships/slide" Target="slides/slide9.xml"/><Relationship Id="rId5" Type="http://schemas.openxmlformats.org/officeDocument/2006/relationships/slide" Target="slides/slide3.xml"/><Relationship Id="rId19" Type="http://schemas.openxmlformats.org/officeDocument/2006/relationships/slide" Target="slides/slide17.xml"/><Relationship Id="rId77" Type="http://schemas.openxmlformats.org/officeDocument/2006/relationships/slide" Target="slides/slide74.xml"/><Relationship Id="rId69" Type="http://schemas.openxmlformats.org/officeDocument/2006/relationships/slide" Target="slides/slide66.xml"/><Relationship Id="rId64" Type="http://schemas.openxmlformats.org/officeDocument/2006/relationships/slide" Target="slides/slide61.xml"/><Relationship Id="rId56" Type="http://schemas.openxmlformats.org/officeDocument/2006/relationships/slide" Target="slides/slide53.xml"/><Relationship Id="rId48" Type="http://schemas.openxmlformats.org/officeDocument/2006/relationships/slide" Target="slides/slide45.xml"/><Relationship Id="rId43" Type="http://schemas.openxmlformats.org/officeDocument/2006/relationships/slide" Target="slides/slide40.xml"/><Relationship Id="rId35" Type="http://schemas.openxmlformats.org/officeDocument/2006/relationships/slide" Target="slides/slide32.xml"/><Relationship Id="rId30" Type="http://schemas.openxmlformats.org/officeDocument/2006/relationships/slide" Target="slides/slide27.xml"/><Relationship Id="rId27" Type="http://schemas.openxmlformats.org/officeDocument/2006/relationships/slide" Target="slides/slide24.xml"/><Relationship Id="rId22" Type="http://schemas.openxmlformats.org/officeDocument/2006/relationships/slide" Target="slides/slide19.xml"/><Relationship Id="rId14" Type="http://schemas.openxmlformats.org/officeDocument/2006/relationships/slide" Target="slides/slide12.xml"/><Relationship Id="rId80" Type="http://schemas.openxmlformats.org/officeDocument/2006/relationships/handoutMaster" Target="handoutMasters/handoutMaster1.xml"/><Relationship Id="rId8" Type="http://schemas.openxmlformats.org/officeDocument/2006/relationships/slide" Target="slides/slide6.xml"/><Relationship Id="rId72" Type="http://schemas.openxmlformats.org/officeDocument/2006/relationships/slide" Target="slides/slide69.xml"/><Relationship Id="rId51" Type="http://schemas.openxmlformats.org/officeDocument/2006/relationships/slide" Target="slides/slide48.xml"/><Relationship Id="rId85" Type="http://schemas.openxmlformats.org/officeDocument/2006/relationships/customXml" Target="../customXml/item2.xml"/><Relationship Id="rId3" Type="http://schemas.openxmlformats.org/officeDocument/2006/relationships/slide" Target="slides/slide1.xml"/><Relationship Id="rId67" Type="http://schemas.openxmlformats.org/officeDocument/2006/relationships/slide" Target="slides/slide64.xml"/><Relationship Id="rId59" Type="http://schemas.openxmlformats.org/officeDocument/2006/relationships/slide" Target="slides/slide56.xml"/><Relationship Id="rId46" Type="http://schemas.openxmlformats.org/officeDocument/2006/relationships/slide" Target="slides/slide43.xml"/><Relationship Id="rId38" Type="http://schemas.openxmlformats.org/officeDocument/2006/relationships/slide" Target="slides/slide35.xml"/><Relationship Id="rId33" Type="http://schemas.openxmlformats.org/officeDocument/2006/relationships/slide" Target="slides/slide30.xml"/><Relationship Id="rId25" Type="http://schemas.openxmlformats.org/officeDocument/2006/relationships/slide" Target="slides/slide22.xml"/><Relationship Id="rId17" Type="http://schemas.openxmlformats.org/officeDocument/2006/relationships/slide" Target="slides/slide15.xml"/><Relationship Id="rId12" Type="http://schemas.openxmlformats.org/officeDocument/2006/relationships/slide" Target="slides/slide10.xml"/><Relationship Id="rId83" Type="http://schemas.openxmlformats.org/officeDocument/2006/relationships/tableStyles" Target="tableStyles.xml"/><Relationship Id="rId75" Type="http://schemas.openxmlformats.org/officeDocument/2006/relationships/slide" Target="slides/slide72.xml"/><Relationship Id="rId70" Type="http://schemas.openxmlformats.org/officeDocument/2006/relationships/slide" Target="slides/slide67.xml"/><Relationship Id="rId62" Type="http://schemas.openxmlformats.org/officeDocument/2006/relationships/slide" Target="slides/slide59.xml"/><Relationship Id="rId54" Type="http://schemas.openxmlformats.org/officeDocument/2006/relationships/slide" Target="slides/slide51.xml"/><Relationship Id="rId41" Type="http://schemas.openxmlformats.org/officeDocument/2006/relationships/slide" Target="slides/slide38.xml"/><Relationship Id="rId20" Type="http://schemas.openxmlformats.org/officeDocument/2006/relationships/slide" Target="slides/slide18.xml"/><Relationship Id="rId6" Type="http://schemas.openxmlformats.org/officeDocument/2006/relationships/slide" Target="slides/slide4.xml"/><Relationship Id="rId1" Type="http://schemas.openxmlformats.org/officeDocument/2006/relationships/slideMaster" Target="slideMasters/slideMaster1.xml"/><Relationship Id="rId57" Type="http://schemas.openxmlformats.org/officeDocument/2006/relationships/slide" Target="slides/slide54.xml"/><Relationship Id="rId49" Type="http://schemas.openxmlformats.org/officeDocument/2006/relationships/slide" Target="slides/slide46.xml"/><Relationship Id="rId36" Type="http://schemas.openxmlformats.org/officeDocument/2006/relationships/slide" Target="slides/slide33.xml"/><Relationship Id="rId28" Type="http://schemas.openxmlformats.org/officeDocument/2006/relationships/slide" Target="slides/slide25.xml"/><Relationship Id="rId23" Type="http://schemas.openxmlformats.org/officeDocument/2006/relationships/slide" Target="slides/slide20.xml"/><Relationship Id="rId15" Type="http://schemas.openxmlformats.org/officeDocument/2006/relationships/slide" Target="slides/slide13.xml"/><Relationship Id="rId81" Type="http://schemas.openxmlformats.org/officeDocument/2006/relationships/presProps" Target="presProps.xml"/><Relationship Id="rId78" Type="http://schemas.openxmlformats.org/officeDocument/2006/relationships/slide" Target="slides/slide75.xml"/><Relationship Id="rId73" Type="http://schemas.openxmlformats.org/officeDocument/2006/relationships/slide" Target="slides/slide70.xml"/><Relationship Id="rId65" Type="http://schemas.openxmlformats.org/officeDocument/2006/relationships/slide" Target="slides/slide62.xml"/><Relationship Id="rId60" Type="http://schemas.openxmlformats.org/officeDocument/2006/relationships/slide" Target="slides/slide57.xml"/><Relationship Id="rId52" Type="http://schemas.openxmlformats.org/officeDocument/2006/relationships/slide" Target="slides/slide49.xml"/><Relationship Id="rId44" Type="http://schemas.openxmlformats.org/officeDocument/2006/relationships/slide" Target="slides/slide41.xml"/><Relationship Id="rId31" Type="http://schemas.openxmlformats.org/officeDocument/2006/relationships/slide" Target="slides/slide28.xml"/><Relationship Id="rId10" Type="http://schemas.openxmlformats.org/officeDocument/2006/relationships/slide" Target="slides/slide8.xml"/><Relationship Id="rId86" Type="http://schemas.openxmlformats.org/officeDocument/2006/relationships/customXml" Target="../customXml/item3.xml"/><Relationship Id="rId9" Type="http://schemas.openxmlformats.org/officeDocument/2006/relationships/slide" Target="slides/slide7.xml"/><Relationship Id="rId4" Type="http://schemas.openxmlformats.org/officeDocument/2006/relationships/slide" Target="slides/slide2.xml"/><Relationship Id="rId39" Type="http://schemas.openxmlformats.org/officeDocument/2006/relationships/slide" Target="slides/slide36.xml"/><Relationship Id="rId18" Type="http://schemas.openxmlformats.org/officeDocument/2006/relationships/slide" Target="slides/slide16.xml"/><Relationship Id="rId13" Type="http://schemas.openxmlformats.org/officeDocument/2006/relationships/slide" Target="slides/slide11.xml"/><Relationship Id="rId76" Type="http://schemas.openxmlformats.org/officeDocument/2006/relationships/slide" Target="slides/slide73.xml"/><Relationship Id="rId55" Type="http://schemas.openxmlformats.org/officeDocument/2006/relationships/slide" Target="slides/slide52.xml"/><Relationship Id="rId50" Type="http://schemas.openxmlformats.org/officeDocument/2006/relationships/slide" Target="slides/slide47.xml"/><Relationship Id="rId34" Type="http://schemas.openxmlformats.org/officeDocument/2006/relationships/slide" Target="slides/slide31.xml"/><Relationship Id="rId71" Type="http://schemas.openxmlformats.org/officeDocument/2006/relationships/slide" Target="slides/slide68.xml"/><Relationship Id="rId7" Type="http://schemas.openxmlformats.org/officeDocument/2006/relationships/slide" Target="slides/slide5.xml"/><Relationship Id="rId29" Type="http://schemas.openxmlformats.org/officeDocument/2006/relationships/slide" Target="slides/slide26.xml"/><Relationship Id="rId2" Type="http://schemas.openxmlformats.org/officeDocument/2006/relationships/theme" Target="theme/theme1.xml"/><Relationship Id="rId66" Type="http://schemas.openxmlformats.org/officeDocument/2006/relationships/slide" Target="slides/slide63.xml"/><Relationship Id="rId45" Type="http://schemas.openxmlformats.org/officeDocument/2006/relationships/slide" Target="slides/slide42.xml"/><Relationship Id="rId40" Type="http://schemas.openxmlformats.org/officeDocument/2006/relationships/slide" Target="slides/slide37.xml"/><Relationship Id="rId24" Type="http://schemas.openxmlformats.org/officeDocument/2006/relationships/slide" Target="slides/slide21.xml"/><Relationship Id="rId82" Type="http://schemas.openxmlformats.org/officeDocument/2006/relationships/viewProps" Target="viewProps.xml"/><Relationship Id="rId61"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6_1#1">
  <dgm:title val=""/>
  <dgm:desc val=""/>
  <dgm:catLst>
    <dgm:cat type="accent6" pri="11100"/>
  </dgm:catLst>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83D3210-7756-404A-8354-24ED6F16A072}" type="doc">
      <dgm:prSet loTypeId="urn:microsoft.com/office/officeart/2005/8/layout/process5#1" loCatId="process" qsTypeId="urn:microsoft.com/office/officeart/2005/8/quickstyle/simple1#1" qsCatId="simple" csTypeId="urn:microsoft.com/office/officeart/2005/8/colors/accent6_1#1" csCatId="accent6" phldr="1"/>
      <dgm:spPr/>
      <dgm:t>
        <a:bodyPr/>
        <a:p>
          <a:endParaRPr lang="zh-CN" altLang="en-US"/>
        </a:p>
      </dgm:t>
    </dgm:pt>
    <dgm:pt modelId="{BAC5F61B-A7B6-4951-980A-FD99BF016088}">
      <dgm:prSet phldrT="[文本]"/>
      <dgm:spPr/>
      <dgm:t>
        <a:bodyPr/>
        <a:p>
          <a:pPr>
            <a:lnSpc>
              <a:spcPct val="100000"/>
            </a:lnSpc>
            <a:spcBef>
              <a:spcPts val="0"/>
            </a:spcBef>
            <a:spcAft>
              <a:spcPts val="0"/>
            </a:spcAft>
          </a:pPr>
          <a:r>
            <a:rPr lang="en-US" b="1">
              <a:latin typeface="Noto Sans S Chinese Bold" pitchFamily="2" charset="-122"/>
              <a:ea typeface="Noto Sans S Chinese Bold" pitchFamily="2" charset="-122"/>
            </a:rPr>
            <a:t>1. Concept Explanation </a:t>
          </a:r>
          <a:endParaRPr lang="zh-CN" altLang="en-US" b="1">
            <a:latin typeface="Noto Sans S Chinese Bold" pitchFamily="2" charset="-122"/>
            <a:ea typeface="Noto Sans S Chinese Bold" pitchFamily="2" charset="-122"/>
          </a:endParaRPr>
        </a:p>
      </dgm:t>
    </dgm:pt>
    <dgm:pt modelId="{E91A126A-A2DB-4021-8032-C81C2B0A8B32}" cxnId="{97BF468F-A894-4DCD-93BD-E18B6CE52A1A}"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97C76873-BB55-41C9-ABE5-495AC4A3AB2B}" cxnId="{97BF468F-A894-4DCD-93BD-E18B6CE52A1A}"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9BAA3314-1044-4F98-88A3-F4BB72BA8850}">
      <dgm:prSet phldrT="[文本]"/>
      <dgm:spPr/>
      <dgm:t>
        <a:bodyPr/>
        <a:p>
          <a:pPr>
            <a:spcBef>
              <a:spcPts val="0"/>
            </a:spcBef>
            <a:spcAft>
              <a:spcPts val="0"/>
            </a:spcAft>
          </a:pPr>
          <a:r>
            <a:rPr lang="en-US" b="1">
              <a:latin typeface="Noto Sans S Chinese Bold" pitchFamily="2" charset="-122"/>
              <a:ea typeface="Noto Sans S Chinese Bold" pitchFamily="2" charset="-122"/>
            </a:rPr>
            <a:t>2. Learning Objectives</a:t>
          </a:r>
          <a:endParaRPr lang="zh-CN" altLang="en-US" b="1">
            <a:latin typeface="Noto Sans S Chinese Bold" pitchFamily="2" charset="-122"/>
            <a:ea typeface="Noto Sans S Chinese Bold" pitchFamily="2" charset="-122"/>
          </a:endParaRPr>
        </a:p>
      </dgm:t>
    </dgm:pt>
    <dgm:pt modelId="{EAD5E775-DF1C-4E2E-A6BE-5A1E9312F133}" cxnId="{676B3E26-08A7-48FA-9F26-A29D2AF70ADA}"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2E277A7E-71BA-4635-B9E7-067B8A4BC82F}" cxnId="{676B3E26-08A7-48FA-9F26-A29D2AF70ADA}"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CABCAEC2-D5ED-45FF-96B3-66FA1DE5DC6C}">
      <dgm:prSet phldrT="[文本]"/>
      <dgm:spPr/>
      <dgm:t>
        <a:bodyPr/>
        <a:p>
          <a:pPr>
            <a:spcBef>
              <a:spcPts val="0"/>
            </a:spcBef>
            <a:spcAft>
              <a:spcPts val="0"/>
            </a:spcAft>
          </a:pPr>
          <a:r>
            <a:rPr lang="en-US" b="1">
              <a:latin typeface="Noto Sans S Chinese Bold" pitchFamily="2" charset="-122"/>
              <a:ea typeface="Noto Sans S Chinese Bold" pitchFamily="2" charset="-122"/>
            </a:rPr>
            <a:t>3. Teaching Preparation</a:t>
          </a:r>
          <a:endParaRPr lang="zh-CN" altLang="en-US" b="1">
            <a:latin typeface="Noto Sans S Chinese Bold" pitchFamily="2" charset="-122"/>
            <a:ea typeface="Noto Sans S Chinese Bold" pitchFamily="2" charset="-122"/>
          </a:endParaRPr>
        </a:p>
      </dgm:t>
    </dgm:pt>
    <dgm:pt modelId="{67368CDA-549A-4F53-9A80-F50B090564A0}" cxnId="{15A0C750-C312-41D9-A9DE-DC53E3F29F77}"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05B3D525-DE6F-489D-87C7-167C2A347976}" cxnId="{15A0C750-C312-41D9-A9DE-DC53E3F29F77}"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29A87664-DD49-4594-92B8-6F1AB7356421}">
      <dgm:prSet phldrT="[文本]"/>
      <dgm:spPr/>
      <dgm:t>
        <a:bodyPr/>
        <a:p>
          <a:pPr>
            <a:spcBef>
              <a:spcPts val="0"/>
            </a:spcBef>
            <a:spcAft>
              <a:spcPts val="0"/>
            </a:spcAft>
          </a:pPr>
          <a:r>
            <a:rPr lang="en-US" b="1">
              <a:latin typeface="Noto Sans S Chinese Bold" pitchFamily="2" charset="-122"/>
              <a:ea typeface="Noto Sans S Chinese Bold" pitchFamily="2" charset="-122"/>
            </a:rPr>
            <a:t>4. Time Frame</a:t>
          </a:r>
          <a:endParaRPr lang="zh-CN" altLang="en-US" b="1">
            <a:latin typeface="Noto Sans S Chinese Bold" pitchFamily="2" charset="-122"/>
            <a:ea typeface="Noto Sans S Chinese Bold" pitchFamily="2" charset="-122"/>
          </a:endParaRPr>
        </a:p>
      </dgm:t>
    </dgm:pt>
    <dgm:pt modelId="{ACEEF768-4955-4B06-A880-B48C20BEAF69}" cxnId="{0023322D-1EB6-4B3C-9BE8-BCEFFFD76430}"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93142EB3-D8FB-4B2F-9F13-B04DE954F51B}" cxnId="{0023322D-1EB6-4B3C-9BE8-BCEFFFD76430}"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4C54B7F1-F3C8-4C8D-9317-1D7B1494FEFF}">
      <dgm:prSet phldrT="[文本]"/>
      <dgm:spPr/>
      <dgm:t>
        <a:bodyPr/>
        <a:p>
          <a:pPr>
            <a:spcBef>
              <a:spcPts val="0"/>
            </a:spcBef>
            <a:spcAft>
              <a:spcPts val="0"/>
            </a:spcAft>
          </a:pPr>
          <a:r>
            <a:rPr lang="en-US" b="1">
              <a:latin typeface="Noto Sans S Chinese Bold" pitchFamily="2" charset="-122"/>
              <a:ea typeface="Noto Sans S Chinese Bold" pitchFamily="2" charset="-122"/>
            </a:rPr>
            <a:t>5. Teaching Procedure</a:t>
          </a:r>
          <a:endParaRPr lang="zh-CN" altLang="en-US" b="1">
            <a:latin typeface="Noto Sans S Chinese Bold" pitchFamily="2" charset="-122"/>
            <a:ea typeface="Noto Sans S Chinese Bold" pitchFamily="2" charset="-122"/>
          </a:endParaRPr>
        </a:p>
      </dgm:t>
    </dgm:pt>
    <dgm:pt modelId="{A9356F24-7E36-4CAC-8E88-707FF3B70A2F}" cxnId="{902A5A81-3AF4-454C-8D93-AC8925E59C03}"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B4E0EEEF-A999-4F17-BF23-42DC28A00EEC}" cxnId="{902A5A81-3AF4-454C-8D93-AC8925E59C03}"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064FAA76-3EB9-4F78-BAF8-1CB5838948C2}">
      <dgm:prSet phldrT="[文本]"/>
      <dgm:spPr/>
      <dgm:t>
        <a:bodyPr/>
        <a:p>
          <a:pPr>
            <a:spcBef>
              <a:spcPts val="0"/>
            </a:spcBef>
            <a:spcAft>
              <a:spcPts val="0"/>
            </a:spcAft>
          </a:pPr>
          <a:r>
            <a:rPr lang="en-US" b="1">
              <a:latin typeface="Noto Sans S Chinese Bold" pitchFamily="2" charset="-122"/>
              <a:ea typeface="Noto Sans S Chinese Bold" pitchFamily="2" charset="-122"/>
            </a:rPr>
            <a:t>6. Self-review Report and Project Report</a:t>
          </a:r>
          <a:endParaRPr lang="zh-CN" altLang="en-US" b="1">
            <a:latin typeface="Noto Sans S Chinese Bold" pitchFamily="2" charset="-122"/>
            <a:ea typeface="Noto Sans S Chinese Bold" pitchFamily="2" charset="-122"/>
          </a:endParaRPr>
        </a:p>
      </dgm:t>
    </dgm:pt>
    <dgm:pt modelId="{70F32BE1-C8F1-4463-B230-55E75C1D8D10}" cxnId="{59E16CF7-0701-47AB-B033-F8672A2F84E0}"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B39E34B4-3163-4844-833E-08A5A62118BC}" cxnId="{59E16CF7-0701-47AB-B033-F8672A2F84E0}"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A5DC04F9-529A-4DA6-9574-70612BB2D010}">
      <dgm:prSet phldrT="[文本]"/>
      <dgm:spPr/>
      <dgm:t>
        <a:bodyPr/>
        <a:p>
          <a:pPr>
            <a:spcBef>
              <a:spcPts val="0"/>
            </a:spcBef>
            <a:spcAft>
              <a:spcPts val="0"/>
            </a:spcAft>
          </a:pPr>
          <a:r>
            <a:rPr lang="en-US" b="1">
              <a:latin typeface="Noto Sans S Chinese Bold" pitchFamily="2" charset="-122"/>
              <a:ea typeface="Noto Sans S Chinese Bold" pitchFamily="2" charset="-122"/>
            </a:rPr>
            <a:t>7. Teaching Prints</a:t>
          </a:r>
          <a:endParaRPr lang="zh-CN" altLang="en-US" b="1">
            <a:latin typeface="Noto Sans S Chinese Bold" pitchFamily="2" charset="-122"/>
            <a:ea typeface="Noto Sans S Chinese Bold" pitchFamily="2" charset="-122"/>
          </a:endParaRPr>
        </a:p>
      </dgm:t>
    </dgm:pt>
    <dgm:pt modelId="{85D9242C-A317-4FC8-BD1D-B07A61E460F0}" cxnId="{A2459254-9031-4BCF-A133-591F1B9D7CE1}" type="par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96E0FFF2-9380-4708-AE9C-5AFCE92D5092}" cxnId="{A2459254-9031-4BCF-A133-591F1B9D7CE1}" type="sibTrans">
      <dgm:prSet/>
      <dgm:spPr/>
      <dgm:t>
        <a:bodyPr/>
        <a:p>
          <a:pPr>
            <a:spcBef>
              <a:spcPts val="0"/>
            </a:spcBef>
            <a:spcAft>
              <a:spcPts val="0"/>
            </a:spcAft>
          </a:pPr>
          <a:endParaRPr lang="zh-CN" altLang="en-US" b="1">
            <a:latin typeface="Noto Sans S Chinese Bold" pitchFamily="2" charset="-122"/>
            <a:ea typeface="Noto Sans S Chinese Bold" pitchFamily="2" charset="-122"/>
          </a:endParaRPr>
        </a:p>
      </dgm:t>
    </dgm:pt>
    <dgm:pt modelId="{D90CE844-61A0-49F6-B89E-57C5A41A7AD4}" type="pres">
      <dgm:prSet presAssocID="{383D3210-7756-404A-8354-24ED6F16A072}" presName="diagram" presStyleCnt="0">
        <dgm:presLayoutVars>
          <dgm:dir/>
          <dgm:resizeHandles val="exact"/>
        </dgm:presLayoutVars>
      </dgm:prSet>
      <dgm:spPr/>
      <dgm:t>
        <a:bodyPr/>
        <a:p>
          <a:endParaRPr lang="zh-CN" altLang="en-US"/>
        </a:p>
      </dgm:t>
    </dgm:pt>
    <dgm:pt modelId="{0BE7043B-59AA-46B6-86F6-6FE318E6D86E}" type="pres">
      <dgm:prSet presAssocID="{BAC5F61B-A7B6-4951-980A-FD99BF016088}" presName="node" presStyleLbl="node1" presStyleIdx="0" presStyleCnt="7">
        <dgm:presLayoutVars>
          <dgm:bulletEnabled val="1"/>
        </dgm:presLayoutVars>
      </dgm:prSet>
      <dgm:spPr/>
      <dgm:t>
        <a:bodyPr/>
        <a:p>
          <a:endParaRPr lang="zh-CN" altLang="en-US"/>
        </a:p>
      </dgm:t>
    </dgm:pt>
    <dgm:pt modelId="{CC0D5225-44B7-4427-9101-E3F1C0E684F1}" type="pres">
      <dgm:prSet presAssocID="{97C76873-BB55-41C9-ABE5-495AC4A3AB2B}" presName="sibTrans" presStyleLbl="sibTrans2D1" presStyleIdx="0" presStyleCnt="6"/>
      <dgm:spPr/>
      <dgm:t>
        <a:bodyPr/>
        <a:p>
          <a:endParaRPr lang="zh-CN" altLang="en-US"/>
        </a:p>
      </dgm:t>
    </dgm:pt>
    <dgm:pt modelId="{CEC39B3D-27E7-4144-94B6-DA35524B026D}" type="pres">
      <dgm:prSet presAssocID="{97C76873-BB55-41C9-ABE5-495AC4A3AB2B}" presName="connectorText" presStyleLbl="sibTrans2D1" presStyleIdx="0" presStyleCnt="6"/>
      <dgm:spPr/>
      <dgm:t>
        <a:bodyPr/>
        <a:p>
          <a:endParaRPr lang="zh-CN" altLang="en-US"/>
        </a:p>
      </dgm:t>
    </dgm:pt>
    <dgm:pt modelId="{9E83441D-FAF6-4CF4-94C0-B617DEA97C86}" type="pres">
      <dgm:prSet presAssocID="{9BAA3314-1044-4F98-88A3-F4BB72BA8850}" presName="node" presStyleLbl="node1" presStyleIdx="1" presStyleCnt="7">
        <dgm:presLayoutVars>
          <dgm:bulletEnabled val="1"/>
        </dgm:presLayoutVars>
      </dgm:prSet>
      <dgm:spPr/>
      <dgm:t>
        <a:bodyPr/>
        <a:p>
          <a:endParaRPr lang="zh-CN" altLang="en-US"/>
        </a:p>
      </dgm:t>
    </dgm:pt>
    <dgm:pt modelId="{872E3709-DADF-44A8-92CF-BB322E527509}" type="pres">
      <dgm:prSet presAssocID="{2E277A7E-71BA-4635-B9E7-067B8A4BC82F}" presName="sibTrans" presStyleLbl="sibTrans2D1" presStyleIdx="1" presStyleCnt="6"/>
      <dgm:spPr/>
      <dgm:t>
        <a:bodyPr/>
        <a:p>
          <a:endParaRPr lang="zh-CN" altLang="en-US"/>
        </a:p>
      </dgm:t>
    </dgm:pt>
    <dgm:pt modelId="{BDED4D49-B3C2-4E3F-B9BD-95D8EBB94315}" type="pres">
      <dgm:prSet presAssocID="{2E277A7E-71BA-4635-B9E7-067B8A4BC82F}" presName="connectorText" presStyleLbl="sibTrans2D1" presStyleIdx="1" presStyleCnt="6"/>
      <dgm:spPr/>
      <dgm:t>
        <a:bodyPr/>
        <a:p>
          <a:endParaRPr lang="zh-CN" altLang="en-US"/>
        </a:p>
      </dgm:t>
    </dgm:pt>
    <dgm:pt modelId="{5A079114-82CC-43F3-B666-0CEF340A6512}" type="pres">
      <dgm:prSet presAssocID="{CABCAEC2-D5ED-45FF-96B3-66FA1DE5DC6C}" presName="node" presStyleLbl="node1" presStyleIdx="2" presStyleCnt="7">
        <dgm:presLayoutVars>
          <dgm:bulletEnabled val="1"/>
        </dgm:presLayoutVars>
      </dgm:prSet>
      <dgm:spPr/>
      <dgm:t>
        <a:bodyPr/>
        <a:p>
          <a:endParaRPr lang="zh-CN" altLang="en-US"/>
        </a:p>
      </dgm:t>
    </dgm:pt>
    <dgm:pt modelId="{39DAD48B-9319-4A9E-97ED-4ADD63140EF1}" type="pres">
      <dgm:prSet presAssocID="{05B3D525-DE6F-489D-87C7-167C2A347976}" presName="sibTrans" presStyleLbl="sibTrans2D1" presStyleIdx="2" presStyleCnt="6"/>
      <dgm:spPr/>
      <dgm:t>
        <a:bodyPr/>
        <a:p>
          <a:endParaRPr lang="zh-CN" altLang="en-US"/>
        </a:p>
      </dgm:t>
    </dgm:pt>
    <dgm:pt modelId="{F8CB0182-A6C9-481C-BE31-C3941C6BD60A}" type="pres">
      <dgm:prSet presAssocID="{05B3D525-DE6F-489D-87C7-167C2A347976}" presName="connectorText" presStyleLbl="sibTrans2D1" presStyleIdx="2" presStyleCnt="6"/>
      <dgm:spPr/>
      <dgm:t>
        <a:bodyPr/>
        <a:p>
          <a:endParaRPr lang="zh-CN" altLang="en-US"/>
        </a:p>
      </dgm:t>
    </dgm:pt>
    <dgm:pt modelId="{A886EF3C-084F-4246-BB03-AAAA382A4C6A}" type="pres">
      <dgm:prSet presAssocID="{29A87664-DD49-4594-92B8-6F1AB7356421}" presName="node" presStyleLbl="node1" presStyleIdx="3" presStyleCnt="7">
        <dgm:presLayoutVars>
          <dgm:bulletEnabled val="1"/>
        </dgm:presLayoutVars>
      </dgm:prSet>
      <dgm:spPr/>
      <dgm:t>
        <a:bodyPr/>
        <a:p>
          <a:endParaRPr lang="zh-CN" altLang="en-US"/>
        </a:p>
      </dgm:t>
    </dgm:pt>
    <dgm:pt modelId="{E32D611F-4C9C-4E39-B445-BC13F4CFF714}" type="pres">
      <dgm:prSet presAssocID="{93142EB3-D8FB-4B2F-9F13-B04DE954F51B}" presName="sibTrans" presStyleLbl="sibTrans2D1" presStyleIdx="3" presStyleCnt="6"/>
      <dgm:spPr/>
      <dgm:t>
        <a:bodyPr/>
        <a:p>
          <a:endParaRPr lang="zh-CN" altLang="en-US"/>
        </a:p>
      </dgm:t>
    </dgm:pt>
    <dgm:pt modelId="{3381A325-BF63-4B66-B619-17D35BBBE150}" type="pres">
      <dgm:prSet presAssocID="{93142EB3-D8FB-4B2F-9F13-B04DE954F51B}" presName="connectorText" presStyleLbl="sibTrans2D1" presStyleIdx="3" presStyleCnt="6"/>
      <dgm:spPr/>
      <dgm:t>
        <a:bodyPr/>
        <a:p>
          <a:endParaRPr lang="zh-CN" altLang="en-US"/>
        </a:p>
      </dgm:t>
    </dgm:pt>
    <dgm:pt modelId="{7B60073A-6A9D-4A92-B8D5-56E352C5E292}" type="pres">
      <dgm:prSet presAssocID="{4C54B7F1-F3C8-4C8D-9317-1D7B1494FEFF}" presName="node" presStyleLbl="node1" presStyleIdx="4" presStyleCnt="7">
        <dgm:presLayoutVars>
          <dgm:bulletEnabled val="1"/>
        </dgm:presLayoutVars>
      </dgm:prSet>
      <dgm:spPr/>
      <dgm:t>
        <a:bodyPr/>
        <a:p>
          <a:endParaRPr lang="zh-CN" altLang="en-US"/>
        </a:p>
      </dgm:t>
    </dgm:pt>
    <dgm:pt modelId="{3D84F232-CD42-436A-9C25-5D516BAFA782}" type="pres">
      <dgm:prSet presAssocID="{B4E0EEEF-A999-4F17-BF23-42DC28A00EEC}" presName="sibTrans" presStyleLbl="sibTrans2D1" presStyleIdx="4" presStyleCnt="6"/>
      <dgm:spPr/>
      <dgm:t>
        <a:bodyPr/>
        <a:p>
          <a:endParaRPr lang="zh-CN" altLang="en-US"/>
        </a:p>
      </dgm:t>
    </dgm:pt>
    <dgm:pt modelId="{81108BBA-D4C4-4943-88C6-EB54FE2E515B}" type="pres">
      <dgm:prSet presAssocID="{B4E0EEEF-A999-4F17-BF23-42DC28A00EEC}" presName="connectorText" presStyleLbl="sibTrans2D1" presStyleIdx="4" presStyleCnt="6"/>
      <dgm:spPr/>
      <dgm:t>
        <a:bodyPr/>
        <a:p>
          <a:endParaRPr lang="zh-CN" altLang="en-US"/>
        </a:p>
      </dgm:t>
    </dgm:pt>
    <dgm:pt modelId="{D03C1F7E-2AA0-405B-82FE-AED5C2EAB544}" type="pres">
      <dgm:prSet presAssocID="{064FAA76-3EB9-4F78-BAF8-1CB5838948C2}" presName="node" presStyleLbl="node1" presStyleIdx="5" presStyleCnt="7">
        <dgm:presLayoutVars>
          <dgm:bulletEnabled val="1"/>
        </dgm:presLayoutVars>
      </dgm:prSet>
      <dgm:spPr/>
      <dgm:t>
        <a:bodyPr/>
        <a:p>
          <a:endParaRPr lang="zh-CN" altLang="en-US"/>
        </a:p>
      </dgm:t>
    </dgm:pt>
    <dgm:pt modelId="{B067413A-4412-4735-9C65-C0CA13FC74B8}" type="pres">
      <dgm:prSet presAssocID="{B39E34B4-3163-4844-833E-08A5A62118BC}" presName="sibTrans" presStyleLbl="sibTrans2D1" presStyleIdx="5" presStyleCnt="6"/>
      <dgm:spPr/>
      <dgm:t>
        <a:bodyPr/>
        <a:p>
          <a:endParaRPr lang="zh-CN" altLang="en-US"/>
        </a:p>
      </dgm:t>
    </dgm:pt>
    <dgm:pt modelId="{219091AD-D102-48F8-8BB8-191925418FF4}" type="pres">
      <dgm:prSet presAssocID="{B39E34B4-3163-4844-833E-08A5A62118BC}" presName="connectorText" presStyleLbl="sibTrans2D1" presStyleIdx="5" presStyleCnt="6"/>
      <dgm:spPr/>
      <dgm:t>
        <a:bodyPr/>
        <a:p>
          <a:endParaRPr lang="zh-CN" altLang="en-US"/>
        </a:p>
      </dgm:t>
    </dgm:pt>
    <dgm:pt modelId="{C11B9044-59CC-4BBE-9A49-21EDB49E8B4A}" type="pres">
      <dgm:prSet presAssocID="{A5DC04F9-529A-4DA6-9574-70612BB2D010}" presName="node" presStyleLbl="node1" presStyleIdx="6" presStyleCnt="7">
        <dgm:presLayoutVars>
          <dgm:bulletEnabled val="1"/>
        </dgm:presLayoutVars>
      </dgm:prSet>
      <dgm:spPr/>
      <dgm:t>
        <a:bodyPr/>
        <a:p>
          <a:endParaRPr lang="zh-CN" altLang="en-US"/>
        </a:p>
      </dgm:t>
    </dgm:pt>
  </dgm:ptLst>
  <dgm:cxnLst>
    <dgm:cxn modelId="{8D745D77-B5F4-4DCA-AC44-658C72739359}" type="presOf" srcId="{97C76873-BB55-41C9-ABE5-495AC4A3AB2B}" destId="{CEC39B3D-27E7-4144-94B6-DA35524B026D}" srcOrd="1" destOrd="0" presId="urn:microsoft.com/office/officeart/2005/8/layout/process5#1"/>
    <dgm:cxn modelId="{1CA92767-1F35-4233-BD6E-3150F719548C}" type="presOf" srcId="{2E277A7E-71BA-4635-B9E7-067B8A4BC82F}" destId="{BDED4D49-B3C2-4E3F-B9BD-95D8EBB94315}" srcOrd="1" destOrd="0" presId="urn:microsoft.com/office/officeart/2005/8/layout/process5#1"/>
    <dgm:cxn modelId="{59E16CF7-0701-47AB-B033-F8672A2F84E0}" srcId="{383D3210-7756-404A-8354-24ED6F16A072}" destId="{064FAA76-3EB9-4F78-BAF8-1CB5838948C2}" srcOrd="5" destOrd="0" parTransId="{70F32BE1-C8F1-4463-B230-55E75C1D8D10}" sibTransId="{B39E34B4-3163-4844-833E-08A5A62118BC}"/>
    <dgm:cxn modelId="{8FC5660F-E6F3-40D1-91D9-2BBE1ED1A88E}" type="presOf" srcId="{05B3D525-DE6F-489D-87C7-167C2A347976}" destId="{39DAD48B-9319-4A9E-97ED-4ADD63140EF1}" srcOrd="0" destOrd="0" presId="urn:microsoft.com/office/officeart/2005/8/layout/process5#1"/>
    <dgm:cxn modelId="{2A50433F-995B-4E2A-A632-507B38DFA996}" type="presOf" srcId="{A5DC04F9-529A-4DA6-9574-70612BB2D010}" destId="{C11B9044-59CC-4BBE-9A49-21EDB49E8B4A}" srcOrd="0" destOrd="0" presId="urn:microsoft.com/office/officeart/2005/8/layout/process5#1"/>
    <dgm:cxn modelId="{5F518A72-80EF-43C3-9767-BBED000D902C}" type="presOf" srcId="{CABCAEC2-D5ED-45FF-96B3-66FA1DE5DC6C}" destId="{5A079114-82CC-43F3-B666-0CEF340A6512}" srcOrd="0" destOrd="0" presId="urn:microsoft.com/office/officeart/2005/8/layout/process5#1"/>
    <dgm:cxn modelId="{FAA2BB00-CD98-439B-85D9-BC603C92AEC5}" type="presOf" srcId="{93142EB3-D8FB-4B2F-9F13-B04DE954F51B}" destId="{E32D611F-4C9C-4E39-B445-BC13F4CFF714}" srcOrd="0" destOrd="0" presId="urn:microsoft.com/office/officeart/2005/8/layout/process5#1"/>
    <dgm:cxn modelId="{1698E1BE-7F44-4FA8-98BD-D6B0C24BCA82}" type="presOf" srcId="{B4E0EEEF-A999-4F17-BF23-42DC28A00EEC}" destId="{3D84F232-CD42-436A-9C25-5D516BAFA782}" srcOrd="0" destOrd="0" presId="urn:microsoft.com/office/officeart/2005/8/layout/process5#1"/>
    <dgm:cxn modelId="{1CCDC2A5-80F3-4FFD-95AE-E680579E0D85}" type="presOf" srcId="{064FAA76-3EB9-4F78-BAF8-1CB5838948C2}" destId="{D03C1F7E-2AA0-405B-82FE-AED5C2EAB544}" srcOrd="0" destOrd="0" presId="urn:microsoft.com/office/officeart/2005/8/layout/process5#1"/>
    <dgm:cxn modelId="{0023322D-1EB6-4B3C-9BE8-BCEFFFD76430}" srcId="{383D3210-7756-404A-8354-24ED6F16A072}" destId="{29A87664-DD49-4594-92B8-6F1AB7356421}" srcOrd="3" destOrd="0" parTransId="{ACEEF768-4955-4B06-A880-B48C20BEAF69}" sibTransId="{93142EB3-D8FB-4B2F-9F13-B04DE954F51B}"/>
    <dgm:cxn modelId="{DBA36991-A338-4AC3-A650-CC16D2B1472E}" type="presOf" srcId="{93142EB3-D8FB-4B2F-9F13-B04DE954F51B}" destId="{3381A325-BF63-4B66-B619-17D35BBBE150}" srcOrd="1" destOrd="0" presId="urn:microsoft.com/office/officeart/2005/8/layout/process5#1"/>
    <dgm:cxn modelId="{963C7F1F-FBD3-45C1-9A87-4912FBA8E703}" type="presOf" srcId="{BAC5F61B-A7B6-4951-980A-FD99BF016088}" destId="{0BE7043B-59AA-46B6-86F6-6FE318E6D86E}" srcOrd="0" destOrd="0" presId="urn:microsoft.com/office/officeart/2005/8/layout/process5#1"/>
    <dgm:cxn modelId="{2EFBF585-4707-455E-95B2-511720D1465B}" type="presOf" srcId="{2E277A7E-71BA-4635-B9E7-067B8A4BC82F}" destId="{872E3709-DADF-44A8-92CF-BB322E527509}" srcOrd="0" destOrd="0" presId="urn:microsoft.com/office/officeart/2005/8/layout/process5#1"/>
    <dgm:cxn modelId="{371EA826-C120-4A0B-85B8-BD6151EBF402}" type="presOf" srcId="{B39E34B4-3163-4844-833E-08A5A62118BC}" destId="{219091AD-D102-48F8-8BB8-191925418FF4}" srcOrd="1" destOrd="0" presId="urn:microsoft.com/office/officeart/2005/8/layout/process5#1"/>
    <dgm:cxn modelId="{15A0C750-C312-41D9-A9DE-DC53E3F29F77}" srcId="{383D3210-7756-404A-8354-24ED6F16A072}" destId="{CABCAEC2-D5ED-45FF-96B3-66FA1DE5DC6C}" srcOrd="2" destOrd="0" parTransId="{67368CDA-549A-4F53-9A80-F50B090564A0}" sibTransId="{05B3D525-DE6F-489D-87C7-167C2A347976}"/>
    <dgm:cxn modelId="{EE98B09A-050E-4D8A-B630-5CC6BE48A4A2}" type="presOf" srcId="{29A87664-DD49-4594-92B8-6F1AB7356421}" destId="{A886EF3C-084F-4246-BB03-AAAA382A4C6A}" srcOrd="0" destOrd="0" presId="urn:microsoft.com/office/officeart/2005/8/layout/process5#1"/>
    <dgm:cxn modelId="{D2AE4160-A378-43E6-9A1A-6F354B8A4D21}" type="presOf" srcId="{05B3D525-DE6F-489D-87C7-167C2A347976}" destId="{F8CB0182-A6C9-481C-BE31-C3941C6BD60A}" srcOrd="1" destOrd="0" presId="urn:microsoft.com/office/officeart/2005/8/layout/process5#1"/>
    <dgm:cxn modelId="{902A5A81-3AF4-454C-8D93-AC8925E59C03}" srcId="{383D3210-7756-404A-8354-24ED6F16A072}" destId="{4C54B7F1-F3C8-4C8D-9317-1D7B1494FEFF}" srcOrd="4" destOrd="0" parTransId="{A9356F24-7E36-4CAC-8E88-707FF3B70A2F}" sibTransId="{B4E0EEEF-A999-4F17-BF23-42DC28A00EEC}"/>
    <dgm:cxn modelId="{676B3E26-08A7-48FA-9F26-A29D2AF70ADA}" srcId="{383D3210-7756-404A-8354-24ED6F16A072}" destId="{9BAA3314-1044-4F98-88A3-F4BB72BA8850}" srcOrd="1" destOrd="0" parTransId="{EAD5E775-DF1C-4E2E-A6BE-5A1E9312F133}" sibTransId="{2E277A7E-71BA-4635-B9E7-067B8A4BC82F}"/>
    <dgm:cxn modelId="{20622AD9-EBC6-4541-AEBB-15A2D8EBBC4C}" type="presOf" srcId="{97C76873-BB55-41C9-ABE5-495AC4A3AB2B}" destId="{CC0D5225-44B7-4427-9101-E3F1C0E684F1}" srcOrd="0" destOrd="0" presId="urn:microsoft.com/office/officeart/2005/8/layout/process5#1"/>
    <dgm:cxn modelId="{C2032C6E-5E32-418E-8BD2-ABAE5091700D}" type="presOf" srcId="{B39E34B4-3163-4844-833E-08A5A62118BC}" destId="{B067413A-4412-4735-9C65-C0CA13FC74B8}" srcOrd="0" destOrd="0" presId="urn:microsoft.com/office/officeart/2005/8/layout/process5#1"/>
    <dgm:cxn modelId="{46F9F3D1-656C-47F5-92D7-25ADA8EDB29B}" type="presOf" srcId="{B4E0EEEF-A999-4F17-BF23-42DC28A00EEC}" destId="{81108BBA-D4C4-4943-88C6-EB54FE2E515B}" srcOrd="1" destOrd="0" presId="urn:microsoft.com/office/officeart/2005/8/layout/process5#1"/>
    <dgm:cxn modelId="{97BF468F-A894-4DCD-93BD-E18B6CE52A1A}" srcId="{383D3210-7756-404A-8354-24ED6F16A072}" destId="{BAC5F61B-A7B6-4951-980A-FD99BF016088}" srcOrd="0" destOrd="0" parTransId="{E91A126A-A2DB-4021-8032-C81C2B0A8B32}" sibTransId="{97C76873-BB55-41C9-ABE5-495AC4A3AB2B}"/>
    <dgm:cxn modelId="{A2459254-9031-4BCF-A133-591F1B9D7CE1}" srcId="{383D3210-7756-404A-8354-24ED6F16A072}" destId="{A5DC04F9-529A-4DA6-9574-70612BB2D010}" srcOrd="6" destOrd="0" parTransId="{85D9242C-A317-4FC8-BD1D-B07A61E460F0}" sibTransId="{96E0FFF2-9380-4708-AE9C-5AFCE92D5092}"/>
    <dgm:cxn modelId="{5CA47FCE-32EE-4D0F-A119-ABAB1F964FA1}" type="presOf" srcId="{4C54B7F1-F3C8-4C8D-9317-1D7B1494FEFF}" destId="{7B60073A-6A9D-4A92-B8D5-56E352C5E292}" srcOrd="0" destOrd="0" presId="urn:microsoft.com/office/officeart/2005/8/layout/process5#1"/>
    <dgm:cxn modelId="{9D6E46BD-D5E3-4E6D-986D-57A2E21D14A6}" type="presOf" srcId="{383D3210-7756-404A-8354-24ED6F16A072}" destId="{D90CE844-61A0-49F6-B89E-57C5A41A7AD4}" srcOrd="0" destOrd="0" presId="urn:microsoft.com/office/officeart/2005/8/layout/process5#1"/>
    <dgm:cxn modelId="{91B278EC-D3B7-4A8F-9740-8B91481F55EA}" type="presOf" srcId="{9BAA3314-1044-4F98-88A3-F4BB72BA8850}" destId="{9E83441D-FAF6-4CF4-94C0-B617DEA97C86}" srcOrd="0" destOrd="0" presId="urn:microsoft.com/office/officeart/2005/8/layout/process5#1"/>
    <dgm:cxn modelId="{C8422748-9F06-4328-B07B-DA7313BD100C}" type="presParOf" srcId="{D90CE844-61A0-49F6-B89E-57C5A41A7AD4}" destId="{0BE7043B-59AA-46B6-86F6-6FE318E6D86E}" srcOrd="0" destOrd="0" presId="urn:microsoft.com/office/officeart/2005/8/layout/process5#1"/>
    <dgm:cxn modelId="{1B5B6F5C-5F9D-423D-96FD-395660229281}" type="presParOf" srcId="{D90CE844-61A0-49F6-B89E-57C5A41A7AD4}" destId="{CC0D5225-44B7-4427-9101-E3F1C0E684F1}" srcOrd="1" destOrd="0" presId="urn:microsoft.com/office/officeart/2005/8/layout/process5#1"/>
    <dgm:cxn modelId="{77B55A32-6BB6-4920-B2EE-9F7A30789DCA}" type="presParOf" srcId="{CC0D5225-44B7-4427-9101-E3F1C0E684F1}" destId="{CEC39B3D-27E7-4144-94B6-DA35524B026D}" srcOrd="0" destOrd="0" presId="urn:microsoft.com/office/officeart/2005/8/layout/process5#1"/>
    <dgm:cxn modelId="{C47C6D76-C1F8-48A2-BBE4-47203C6819B3}" type="presParOf" srcId="{D90CE844-61A0-49F6-B89E-57C5A41A7AD4}" destId="{9E83441D-FAF6-4CF4-94C0-B617DEA97C86}" srcOrd="2" destOrd="0" presId="urn:microsoft.com/office/officeart/2005/8/layout/process5#1"/>
    <dgm:cxn modelId="{67069ADA-DAC4-4CF1-AF6B-3EBAA3131B1C}" type="presParOf" srcId="{D90CE844-61A0-49F6-B89E-57C5A41A7AD4}" destId="{872E3709-DADF-44A8-92CF-BB322E527509}" srcOrd="3" destOrd="0" presId="urn:microsoft.com/office/officeart/2005/8/layout/process5#1"/>
    <dgm:cxn modelId="{9D590EE1-B67E-4028-B9C0-42DC08267F86}" type="presParOf" srcId="{872E3709-DADF-44A8-92CF-BB322E527509}" destId="{BDED4D49-B3C2-4E3F-B9BD-95D8EBB94315}" srcOrd="0" destOrd="0" presId="urn:microsoft.com/office/officeart/2005/8/layout/process5#1"/>
    <dgm:cxn modelId="{167A5D5F-A401-4809-A647-6468D944683F}" type="presParOf" srcId="{D90CE844-61A0-49F6-B89E-57C5A41A7AD4}" destId="{5A079114-82CC-43F3-B666-0CEF340A6512}" srcOrd="4" destOrd="0" presId="urn:microsoft.com/office/officeart/2005/8/layout/process5#1"/>
    <dgm:cxn modelId="{C81FE0A9-3F45-42F9-8D9B-E2C6DBEE88D9}" type="presParOf" srcId="{D90CE844-61A0-49F6-B89E-57C5A41A7AD4}" destId="{39DAD48B-9319-4A9E-97ED-4ADD63140EF1}" srcOrd="5" destOrd="0" presId="urn:microsoft.com/office/officeart/2005/8/layout/process5#1"/>
    <dgm:cxn modelId="{507D35EC-F4DC-4784-93B1-BD79516A755F}" type="presParOf" srcId="{39DAD48B-9319-4A9E-97ED-4ADD63140EF1}" destId="{F8CB0182-A6C9-481C-BE31-C3941C6BD60A}" srcOrd="0" destOrd="0" presId="urn:microsoft.com/office/officeart/2005/8/layout/process5#1"/>
    <dgm:cxn modelId="{2A85BF0F-F702-4C89-BD24-A04559CB8C8F}" type="presParOf" srcId="{D90CE844-61A0-49F6-B89E-57C5A41A7AD4}" destId="{A886EF3C-084F-4246-BB03-AAAA382A4C6A}" srcOrd="6" destOrd="0" presId="urn:microsoft.com/office/officeart/2005/8/layout/process5#1"/>
    <dgm:cxn modelId="{D721AE2D-916E-4212-9232-B53DD2FB6068}" type="presParOf" srcId="{D90CE844-61A0-49F6-B89E-57C5A41A7AD4}" destId="{E32D611F-4C9C-4E39-B445-BC13F4CFF714}" srcOrd="7" destOrd="0" presId="urn:microsoft.com/office/officeart/2005/8/layout/process5#1"/>
    <dgm:cxn modelId="{1C43555D-771E-4CA9-B0D7-0F4FF4C1F12E}" type="presParOf" srcId="{E32D611F-4C9C-4E39-B445-BC13F4CFF714}" destId="{3381A325-BF63-4B66-B619-17D35BBBE150}" srcOrd="0" destOrd="0" presId="urn:microsoft.com/office/officeart/2005/8/layout/process5#1"/>
    <dgm:cxn modelId="{CFCFEE8C-241F-44A5-9A4B-213D866B8C76}" type="presParOf" srcId="{D90CE844-61A0-49F6-B89E-57C5A41A7AD4}" destId="{7B60073A-6A9D-4A92-B8D5-56E352C5E292}" srcOrd="8" destOrd="0" presId="urn:microsoft.com/office/officeart/2005/8/layout/process5#1"/>
    <dgm:cxn modelId="{A62696BE-7877-4FF4-B953-A9C808C58820}" type="presParOf" srcId="{D90CE844-61A0-49F6-B89E-57C5A41A7AD4}" destId="{3D84F232-CD42-436A-9C25-5D516BAFA782}" srcOrd="9" destOrd="0" presId="urn:microsoft.com/office/officeart/2005/8/layout/process5#1"/>
    <dgm:cxn modelId="{0268FA6B-E934-45C5-B607-DABF1418B5C9}" type="presParOf" srcId="{3D84F232-CD42-436A-9C25-5D516BAFA782}" destId="{81108BBA-D4C4-4943-88C6-EB54FE2E515B}" srcOrd="0" destOrd="0" presId="urn:microsoft.com/office/officeart/2005/8/layout/process5#1"/>
    <dgm:cxn modelId="{24A68CC7-6CBC-49B3-8A23-37E64E85037D}" type="presParOf" srcId="{D90CE844-61A0-49F6-B89E-57C5A41A7AD4}" destId="{D03C1F7E-2AA0-405B-82FE-AED5C2EAB544}" srcOrd="10" destOrd="0" presId="urn:microsoft.com/office/officeart/2005/8/layout/process5#1"/>
    <dgm:cxn modelId="{D87DEB40-67A3-4E3C-946B-5F9B4FF9A5BF}" type="presParOf" srcId="{D90CE844-61A0-49F6-B89E-57C5A41A7AD4}" destId="{B067413A-4412-4735-9C65-C0CA13FC74B8}" srcOrd="11" destOrd="0" presId="urn:microsoft.com/office/officeart/2005/8/layout/process5#1"/>
    <dgm:cxn modelId="{8150B0AD-A161-4A81-8DBF-71D266F56A37}" type="presParOf" srcId="{B067413A-4412-4735-9C65-C0CA13FC74B8}" destId="{219091AD-D102-48F8-8BB8-191925418FF4}" srcOrd="0" destOrd="0" presId="urn:microsoft.com/office/officeart/2005/8/layout/process5#1"/>
    <dgm:cxn modelId="{BB0351AC-E430-4F2D-9CF8-16449EDF1E16}" type="presParOf" srcId="{D90CE844-61A0-49F6-B89E-57C5A41A7AD4}" destId="{C11B9044-59CC-4BBE-9A49-21EDB49E8B4A}" srcOrd="12" destOrd="0" presId="urn:microsoft.com/office/officeart/2005/8/layout/process5#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58F9F9-4C87-44A2-BF85-78DD55797439}" type="doc">
      <dgm:prSet loTypeId="list" loCatId="list" qsTypeId="urn:microsoft.com/office/officeart/2005/8/quickstyle/simple1#2" qsCatId="simple" csTypeId="urn:microsoft.com/office/officeart/2005/8/colors/colorful5#1" csCatId="colorful" phldr="1"/>
      <dgm:spPr/>
      <dgm:t>
        <a:bodyPr/>
        <a:p>
          <a:endParaRPr lang="zh-CN" altLang="en-US"/>
        </a:p>
      </dgm:t>
    </dgm:pt>
    <dgm:pt modelId="{E61669BF-FD71-4FC9-865B-4604078C6452}">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en-US" altLang="zh-CN" sz="1400">
              <a:latin typeface="微软雅黑" panose="020B0503020204020204" charset="-122"/>
              <a:ea typeface="微软雅黑" panose="020B0503020204020204" charset="-122"/>
            </a:rPr>
            <a:t>Review</a:t>
          </a:r>
          <a:r>
            <a:rPr sz="1400">
              <a:latin typeface="微软雅黑" panose="020B0503020204020204" charset="-122"/>
              <a:ea typeface="微软雅黑" panose="020B0503020204020204" charset="-122"/>
            </a:rPr>
            <a:t/>
          </a:r>
          <a:endParaRPr sz="1400">
            <a:latin typeface="微软雅黑" panose="020B0503020204020204" charset="-122"/>
            <a:ea typeface="微软雅黑" panose="020B0503020204020204" charset="-122"/>
          </a:endParaRPr>
        </a:p>
      </dgm:t>
    </dgm:pt>
    <dgm:pt modelId="{82683F8C-5830-418B-A6AD-2B48F858CCFC}" cxnId="{B7C81C80-3304-4593-9623-56F8E141F169}"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16E0C8B1-69DA-4C05-9C25-C510D7BDCD6C}" cxnId="{B7C81C80-3304-4593-9623-56F8E141F169}"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21D54E01-985F-49F1-97D1-E68DEBDBD5AE}">
      <dgm:prSet phldrT="[文本]"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zh-CN" altLang="en-US" sz="1200">
              <a:latin typeface="微软雅黑" panose="020B0503020204020204" charset="-122"/>
              <a:ea typeface="微软雅黑" panose="020B0503020204020204" charset="-122"/>
            </a:rPr>
            <a:t> </a:t>
          </a:r>
          <a:r>
            <a:rPr lang="en-US" altLang="zh-CN" sz="1200">
              <a:latin typeface="微软雅黑" panose="020B0503020204020204" charset="-122"/>
              <a:ea typeface="微软雅黑" panose="020B0503020204020204" charset="-122"/>
            </a:rPr>
            <a:t>Review the knowledge by asking questions</a:t>
          </a:r>
          <a:r>
            <a:rPr lang="en-US" altLang="zh-CN" sz="1200">
              <a:latin typeface="微软雅黑" panose="020B0503020204020204" charset="-122"/>
              <a:ea typeface="微软雅黑" panose="020B0503020204020204" charset="-122"/>
            </a:rPr>
            <a:t/>
          </a:r>
          <a:endParaRPr lang="en-US" altLang="zh-CN" sz="1200">
            <a:latin typeface="微软雅黑" panose="020B0503020204020204" charset="-122"/>
            <a:ea typeface="微软雅黑" panose="020B0503020204020204" charset="-122"/>
          </a:endParaRPr>
        </a:p>
      </dgm:t>
    </dgm:pt>
    <dgm:pt modelId="{AA62DC6A-535F-4CB6-9D53-504B59A79BCE}" cxnId="{A2BE4053-71A9-4B92-9CA9-AEADAFE4929A}"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3C38C45B-775D-485D-B3D8-89762CB523CC}" cxnId="{A2BE4053-71A9-4B92-9CA9-AEADAFE4929A}"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E4C728A6-F56A-4599-B270-A042A00156F1}">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en-US" sz="1400">
              <a:latin typeface="微软雅黑" panose="020B0503020204020204" charset="-122"/>
              <a:ea typeface="微软雅黑" panose="020B0503020204020204" charset="-122"/>
            </a:rPr>
            <a:t>New Knowledge</a:t>
          </a:r>
          <a:r>
            <a:rPr lang="en-US" sz="1400">
              <a:latin typeface="微软雅黑" panose="020B0503020204020204" charset="-122"/>
              <a:ea typeface="微软雅黑" panose="020B0503020204020204" charset="-122"/>
            </a:rPr>
            <a:t> </a:t>
          </a:r>
          <a:r>
            <a:rPr lang="en-US" sz="1400">
              <a:latin typeface="微软雅黑" panose="020B0503020204020204" charset="-122"/>
              <a:ea typeface="微软雅黑" panose="020B0503020204020204" charset="-122"/>
            </a:rPr>
            <a:t/>
          </a:r>
          <a:endParaRPr lang="en-US" sz="1400">
            <a:latin typeface="微软雅黑" panose="020B0503020204020204" charset="-122"/>
            <a:ea typeface="微软雅黑" panose="020B0503020204020204" charset="-122"/>
          </a:endParaRPr>
        </a:p>
      </dgm:t>
    </dgm:pt>
    <dgm:pt modelId="{16529BEC-E562-4C95-874F-8D09A9297CFA}" cxnId="{B915409F-7AB5-45E5-9490-3D62F77575D8}"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13A3912E-CEE7-41B0-B02C-C366D9B45F4A}" cxnId="{B915409F-7AB5-45E5-9490-3D62F77575D8}"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FC58BCD3-411C-487F-A6D8-20CA2CEE9E04}">
      <dgm:prSet phldrT="[文本]"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altLang="zh-CN" sz="1200">
              <a:latin typeface="微软雅黑" panose="020B0503020204020204" charset="-122"/>
              <a:ea typeface="微软雅黑" panose="020B0503020204020204" charset="-122"/>
            </a:rPr>
            <a:t> </a:t>
          </a:r>
          <a:r>
            <a:rPr lang="en-US" altLang="zh-CN" sz="1200">
              <a:latin typeface="微软雅黑" panose="020B0503020204020204" charset="-122"/>
              <a:ea typeface="微软雅黑" panose="020B0503020204020204" charset="-122"/>
            </a:rPr>
            <a:t>Explain the knowledge through everyday examples</a:t>
          </a:r>
          <a:r>
            <a:rPr lang="en-US" altLang="zh-CN" sz="1200">
              <a:latin typeface="Noto Sans S Chinese Regular" panose="020B0500000000000000" pitchFamily="34" charset="-122"/>
              <a:ea typeface="Noto Sans S Chinese Regular" panose="020B0500000000000000" pitchFamily="34" charset="-122"/>
            </a:rPr>
            <a:t> </a:t>
          </a:r>
          <a:r>
            <a:rPr sz="1200"/>
            <a:t/>
          </a:r>
          <a:endParaRPr sz="1200"/>
        </a:p>
      </dgm:t>
    </dgm:pt>
    <dgm:pt modelId="{3AA62860-5C68-4871-B956-011AC409F8DD}" cxnId="{8E4E5825-5715-4D80-A975-E1613FA80F6E}"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2245AA1B-27F4-4D63-8AF8-AE91A7B2D6AC}" cxnId="{8E4E5825-5715-4D80-A975-E1613FA80F6E}"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1D409D2A-6FF5-4F73-A9FE-F2A184CDA4ED}">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en-US" sz="1400">
              <a:latin typeface="微软雅黑" panose="020B0503020204020204" charset="-122"/>
              <a:ea typeface="微软雅黑" panose="020B0503020204020204" charset="-122"/>
            </a:rPr>
            <a:t>Lead-in Game</a:t>
          </a:r>
          <a:r>
            <a:rPr sz="1400">
              <a:latin typeface="微软雅黑" panose="020B0503020204020204" charset="-122"/>
              <a:ea typeface="微软雅黑" panose="020B0503020204020204" charset="-122"/>
            </a:rPr>
            <a:t/>
          </a:r>
          <a:endParaRPr sz="1400">
            <a:latin typeface="微软雅黑" panose="020B0503020204020204" charset="-122"/>
            <a:ea typeface="微软雅黑" panose="020B0503020204020204" charset="-122"/>
          </a:endParaRPr>
        </a:p>
      </dgm:t>
    </dgm:pt>
    <dgm:pt modelId="{5977EAA5-6B32-495B-9BB6-C4A9569BC49E}" cxnId="{776C7590-06B1-437F-B79A-87AF2F74E201}"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DBEF75C7-62DB-410A-9144-8165173E4C73}" cxnId="{776C7590-06B1-437F-B79A-87AF2F74E201}"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0EA5B92C-93A4-45E7-805E-0A9EB9B7F0F7}">
      <dgm:prSet phldrT="[文本]"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altLang="zh-CN" sz="1200">
              <a:latin typeface="微软雅黑" panose="020B0503020204020204" charset="-122"/>
              <a:ea typeface="微软雅黑" panose="020B0503020204020204" charset="-122"/>
            </a:rPr>
            <a:t>Have students turn off the computer and  lear through interactive games</a:t>
          </a:r>
          <a:r>
            <a:rPr sz="1200">
              <a:latin typeface="微软雅黑" panose="020B0503020204020204" charset="-122"/>
              <a:ea typeface="微软雅黑" panose="020B0503020204020204" charset="-122"/>
            </a:rPr>
            <a:t/>
          </a:r>
          <a:endParaRPr sz="1200">
            <a:latin typeface="微软雅黑" panose="020B0503020204020204" charset="-122"/>
            <a:ea typeface="微软雅黑" panose="020B0503020204020204" charset="-122"/>
          </a:endParaRPr>
        </a:p>
      </dgm:t>
    </dgm:pt>
    <dgm:pt modelId="{E7CC68C4-C951-4893-8C63-ABED6849F497}" cxnId="{6D765836-6CCC-4935-86D0-2C539A17870D}"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81701AF2-E854-4023-BE2E-870C6DA1F335}" cxnId="{6D765836-6CCC-4935-86D0-2C539A17870D}"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1E3804AF-CF06-48E6-86DC-FA490DD7B5AC}">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en-US" altLang="zh-CN" sz="1400">
              <a:latin typeface="微软雅黑" panose="020B0503020204020204" charset="-122"/>
              <a:ea typeface="微软雅黑" panose="020B0503020204020204" charset="-122"/>
            </a:rPr>
            <a:t>Student </a:t>
          </a:r>
          <a:r>
            <a:rPr lang="en-US" altLang="zh-CN" sz="1400">
              <a:latin typeface="微软雅黑" panose="020B0503020204020204" charset="-122"/>
              <a:ea typeface="微软雅黑" panose="020B0503020204020204" charset="-122"/>
            </a:rPr>
            <a:t>Activity</a:t>
          </a:r>
          <a:r>
            <a:rPr lang="en-US" altLang="zh-CN" sz="1400">
              <a:latin typeface="微软雅黑" panose="020B0503020204020204" charset="-122"/>
              <a:ea typeface="微软雅黑" panose="020B0503020204020204" charset="-122"/>
            </a:rPr>
            <a:t/>
          </a:r>
          <a:endParaRPr lang="en-US" altLang="zh-CN" sz="1400">
            <a:latin typeface="微软雅黑" panose="020B0503020204020204" charset="-122"/>
            <a:ea typeface="微软雅黑" panose="020B0503020204020204" charset="-122"/>
          </a:endParaRPr>
        </a:p>
      </dgm:t>
    </dgm:pt>
    <dgm:pt modelId="{913F99F7-A4FF-4F1D-8512-4793158986FA}" cxnId="{010028B0-0DC1-4F96-A995-6F4FBADB4D24}"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B7C0C92C-0BA5-48E8-A5D6-E9037B4DEB32}" cxnId="{010028B0-0DC1-4F96-A995-6F4FBADB4D24}"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A2AC7EF4-5604-4B49-A6A3-06170E3DCE2F}">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altLang="zh-CN" sz="1200">
              <a:latin typeface="微软雅黑" panose="020B0503020204020204" charset="-122"/>
              <a:ea typeface="微软雅黑" panose="020B0503020204020204" charset="-122"/>
            </a:rPr>
            <a:t>Help students master the tasks by giving them instructional scaffolds first and removing them later. </a:t>
          </a:r>
          <a:r>
            <a:rPr lang="en-US" altLang="zh-CN" sz="1200">
              <a:latin typeface="微软雅黑" panose="020B0503020204020204" charset="-122"/>
              <a:ea typeface="微软雅黑" panose="020B0503020204020204" charset="-122"/>
            </a:rPr>
            <a:t> </a:t>
          </a:r>
          <a:r>
            <a:rPr sz="1200">
              <a:latin typeface="微软雅黑" panose="020B0503020204020204" charset="-122"/>
              <a:ea typeface="微软雅黑" panose="020B0503020204020204" charset="-122"/>
            </a:rPr>
            <a:t/>
          </a:r>
          <a:endParaRPr sz="1200">
            <a:latin typeface="微软雅黑" panose="020B0503020204020204" charset="-122"/>
            <a:ea typeface="微软雅黑" panose="020B0503020204020204" charset="-122"/>
          </a:endParaRPr>
        </a:p>
      </dgm:t>
    </dgm:pt>
    <dgm:pt modelId="{C0C04B99-7B70-4485-9CD9-4AD6998B9C31}" cxnId="{B732994D-A690-42F6-8A1D-87146F18988A}"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1337F931-9B64-4B69-86F5-C65F96533EB4}" cxnId="{B732994D-A690-42F6-8A1D-87146F18988A}"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2B014E21-CC00-460A-9E15-E5FF690B8EBF}">
      <dgm:prSet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en-US" altLang="zh-CN" sz="1400">
              <a:latin typeface="微软雅黑" panose="020B0503020204020204" charset="-122"/>
              <a:ea typeface="微软雅黑" panose="020B0503020204020204" charset="-122"/>
            </a:rPr>
            <a:t>Wrap up</a:t>
          </a:r>
          <a:r>
            <a:rPr lang="en-US" altLang="zh-CN" sz="1400">
              <a:latin typeface="微软雅黑" panose="020B0503020204020204" charset="-122"/>
              <a:ea typeface="微软雅黑" panose="020B0503020204020204" charset="-122"/>
            </a:rPr>
            <a:t/>
          </a:r>
          <a:endParaRPr lang="en-US" altLang="zh-CN" sz="1400">
            <a:latin typeface="微软雅黑" panose="020B0503020204020204" charset="-122"/>
            <a:ea typeface="微软雅黑" panose="020B0503020204020204" charset="-122"/>
          </a:endParaRPr>
        </a:p>
      </dgm:t>
    </dgm:pt>
    <dgm:pt modelId="{EDE35695-F456-47DE-9FEC-58CFF955EE70}" cxnId="{F34063F4-849E-4EC2-BA12-2C6ED1370689}"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F82A1693-0039-43D4-BCDF-6A58A9C7385D}" cxnId="{F34063F4-849E-4EC2-BA12-2C6ED1370689}"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AC4FD674-6EB3-4C61-99EB-35A766F005D3}">
      <dgm:prSet phldr="0" custT="1"/>
      <dgm:spPr/>
      <dgm:t>
        <a:bodyPr vert="horz" wrap="square"/>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a:lnSpc>
              <a:spcPct val="100000"/>
            </a:lnSpc>
            <a:spcBef>
              <a:spcPct val="0"/>
            </a:spcBef>
            <a:spcAft>
              <a:spcPct val="15000"/>
            </a:spcAft>
          </a:pPr>
          <a:r>
            <a:rPr lang="en-US" altLang="zh-CN" sz="1200">
              <a:latin typeface="微软雅黑" panose="020B0503020204020204" charset="-122"/>
              <a:ea typeface="微软雅黑" panose="020B0503020204020204" charset="-122"/>
            </a:rPr>
            <a:t>Wrap up the new knowledge for today and fill in the self-review report</a:t>
          </a:r>
          <a:r>
            <a:rPr lang="en-US" altLang="zh-CN" sz="1200">
              <a:latin typeface="微软雅黑" panose="020B0503020204020204" charset="-122"/>
              <a:ea typeface="微软雅黑" panose="020B0503020204020204" charset="-122"/>
            </a:rPr>
            <a:t> </a:t>
          </a:r>
          <a:r>
            <a:rPr sz="1200">
              <a:latin typeface="微软雅黑" panose="020B0503020204020204" charset="-122"/>
              <a:ea typeface="微软雅黑" panose="020B0503020204020204" charset="-122"/>
            </a:rPr>
            <a:t/>
          </a:r>
          <a:endParaRPr sz="1200">
            <a:latin typeface="微软雅黑" panose="020B0503020204020204" charset="-122"/>
            <a:ea typeface="微软雅黑" panose="020B0503020204020204" charset="-122"/>
          </a:endParaRPr>
        </a:p>
      </dgm:t>
    </dgm:pt>
    <dgm:pt modelId="{D57A21B2-A2C9-4721-AFE0-FAC1D60D54B0}" cxnId="{688095DA-F5E3-4B02-85BC-7BDBBCCD559F}" type="par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BDF88236-3F79-457D-B30E-F5ECD4F3B915}" cxnId="{688095DA-F5E3-4B02-85BC-7BDBBCCD559F}" type="sibTrans">
      <dgm:prSet/>
      <dgm:spPr/>
      <dgm:t>
        <a:bodyPr/>
        <a:p>
          <a:endParaRPr lang="zh-CN" altLang="en-US" sz="1000">
            <a:latin typeface="Noto Sans S Chinese Regular" panose="020B0500000000000000" pitchFamily="34" charset="-122"/>
            <a:ea typeface="Noto Sans S Chinese Regular" panose="020B0500000000000000" pitchFamily="34" charset="-122"/>
          </a:endParaRPr>
        </a:p>
      </dgm:t>
    </dgm:pt>
    <dgm:pt modelId="{9BBA24CF-D3B4-4B26-8427-D01879A89751}" type="pres">
      <dgm:prSet presAssocID="{4C58F9F9-4C87-44A2-BF85-78DD55797439}" presName="Name0" presStyleCnt="0">
        <dgm:presLayoutVars>
          <dgm:dir/>
          <dgm:animLvl val="lvl"/>
          <dgm:resizeHandles val="exact"/>
        </dgm:presLayoutVars>
      </dgm:prSet>
      <dgm:spPr/>
      <dgm:t>
        <a:bodyPr/>
        <a:p>
          <a:endParaRPr lang="zh-CN" altLang="en-US"/>
        </a:p>
      </dgm:t>
    </dgm:pt>
    <dgm:pt modelId="{C9E618C4-CB5E-4F1F-8008-8863F92AF5DB}" type="pres">
      <dgm:prSet presAssocID="{E61669BF-FD71-4FC9-865B-4604078C6452}" presName="composite" presStyleCnt="0"/>
      <dgm:spPr/>
    </dgm:pt>
    <dgm:pt modelId="{44CDBB61-FE58-48A9-930D-A5DC3BC3CA03}" type="pres">
      <dgm:prSet presAssocID="{E61669BF-FD71-4FC9-865B-4604078C6452}" presName="parTx" presStyleLbl="alignNode1" presStyleIdx="0" presStyleCnt="5">
        <dgm:presLayoutVars>
          <dgm:chMax val="0"/>
          <dgm:chPref val="0"/>
          <dgm:bulletEnabled val="1"/>
        </dgm:presLayoutVars>
      </dgm:prSet>
      <dgm:spPr/>
      <dgm:t>
        <a:bodyPr/>
        <a:p>
          <a:endParaRPr lang="zh-CN" altLang="en-US"/>
        </a:p>
      </dgm:t>
    </dgm:pt>
    <dgm:pt modelId="{1D123775-F280-4AC2-920A-66759F7DB564}" type="pres">
      <dgm:prSet presAssocID="{E61669BF-FD71-4FC9-865B-4604078C6452}" presName="desTx" presStyleLbl="alignAccFollowNode1" presStyleIdx="0" presStyleCnt="5">
        <dgm:presLayoutVars>
          <dgm:bulletEnabled val="1"/>
        </dgm:presLayoutVars>
      </dgm:prSet>
      <dgm:spPr/>
      <dgm:t>
        <a:bodyPr/>
        <a:p>
          <a:endParaRPr lang="zh-CN" altLang="en-US"/>
        </a:p>
      </dgm:t>
    </dgm:pt>
    <dgm:pt modelId="{AABE52C7-E7E1-40A6-AD0B-CA3F8F26CFFF}" type="pres">
      <dgm:prSet presAssocID="{16E0C8B1-69DA-4C05-9C25-C510D7BDCD6C}" presName="space" presStyleCnt="0"/>
      <dgm:spPr/>
    </dgm:pt>
    <dgm:pt modelId="{45B109D4-5E7B-4FC6-9BA5-2854C1D9DE45}" type="pres">
      <dgm:prSet presAssocID="{E4C728A6-F56A-4599-B270-A042A00156F1}" presName="composite" presStyleCnt="0"/>
      <dgm:spPr/>
    </dgm:pt>
    <dgm:pt modelId="{6F2DC85B-059D-46A2-A0A7-01B3591BB178}" type="pres">
      <dgm:prSet presAssocID="{E4C728A6-F56A-4599-B270-A042A00156F1}" presName="parTx" presStyleLbl="alignNode1" presStyleIdx="1" presStyleCnt="5">
        <dgm:presLayoutVars>
          <dgm:chMax val="0"/>
          <dgm:chPref val="0"/>
          <dgm:bulletEnabled val="1"/>
        </dgm:presLayoutVars>
      </dgm:prSet>
      <dgm:spPr/>
      <dgm:t>
        <a:bodyPr/>
        <a:p>
          <a:endParaRPr lang="zh-CN" altLang="en-US"/>
        </a:p>
      </dgm:t>
    </dgm:pt>
    <dgm:pt modelId="{C6490031-B201-4039-B2A4-A97354B88A71}" type="pres">
      <dgm:prSet presAssocID="{E4C728A6-F56A-4599-B270-A042A00156F1}" presName="desTx" presStyleLbl="alignAccFollowNode1" presStyleIdx="1" presStyleCnt="5">
        <dgm:presLayoutVars>
          <dgm:bulletEnabled val="1"/>
        </dgm:presLayoutVars>
      </dgm:prSet>
      <dgm:spPr/>
      <dgm:t>
        <a:bodyPr/>
        <a:p>
          <a:endParaRPr lang="zh-CN" altLang="en-US"/>
        </a:p>
      </dgm:t>
    </dgm:pt>
    <dgm:pt modelId="{2F88B376-E538-4E5E-8865-DF9818135051}" type="pres">
      <dgm:prSet presAssocID="{13A3912E-CEE7-41B0-B02C-C366D9B45F4A}" presName="space" presStyleCnt="0"/>
      <dgm:spPr/>
    </dgm:pt>
    <dgm:pt modelId="{F9484F49-AC18-4057-89A2-9C40B1AE5004}" type="pres">
      <dgm:prSet presAssocID="{1D409D2A-6FF5-4F73-A9FE-F2A184CDA4ED}" presName="composite" presStyleCnt="0"/>
      <dgm:spPr/>
    </dgm:pt>
    <dgm:pt modelId="{BF6E2976-2E1C-4549-A85B-10C690ADA562}" type="pres">
      <dgm:prSet presAssocID="{1D409D2A-6FF5-4F73-A9FE-F2A184CDA4ED}" presName="parTx" presStyleLbl="alignNode1" presStyleIdx="2" presStyleCnt="5">
        <dgm:presLayoutVars>
          <dgm:chMax val="0"/>
          <dgm:chPref val="0"/>
          <dgm:bulletEnabled val="1"/>
        </dgm:presLayoutVars>
      </dgm:prSet>
      <dgm:spPr/>
      <dgm:t>
        <a:bodyPr/>
        <a:p>
          <a:endParaRPr lang="zh-CN" altLang="en-US"/>
        </a:p>
      </dgm:t>
    </dgm:pt>
    <dgm:pt modelId="{091F23DF-B087-42DF-9D15-4560661A94C2}" type="pres">
      <dgm:prSet presAssocID="{1D409D2A-6FF5-4F73-A9FE-F2A184CDA4ED}" presName="desTx" presStyleLbl="alignAccFollowNode1" presStyleIdx="2" presStyleCnt="5">
        <dgm:presLayoutVars>
          <dgm:bulletEnabled val="1"/>
        </dgm:presLayoutVars>
      </dgm:prSet>
      <dgm:spPr/>
      <dgm:t>
        <a:bodyPr/>
        <a:p>
          <a:endParaRPr lang="zh-CN" altLang="en-US"/>
        </a:p>
      </dgm:t>
    </dgm:pt>
    <dgm:pt modelId="{1544532E-9041-4E6D-81B5-73AD7945DA72}" type="pres">
      <dgm:prSet presAssocID="{DBEF75C7-62DB-410A-9144-8165173E4C73}" presName="space" presStyleCnt="0"/>
      <dgm:spPr/>
    </dgm:pt>
    <dgm:pt modelId="{BC556D22-11A4-4500-B123-F632CCCEF39E}" type="pres">
      <dgm:prSet presAssocID="{1E3804AF-CF06-48E6-86DC-FA490DD7B5AC}" presName="composite" presStyleCnt="0"/>
      <dgm:spPr/>
    </dgm:pt>
    <dgm:pt modelId="{097E215D-8F49-46E2-B291-0C55EC6DAF87}" type="pres">
      <dgm:prSet presAssocID="{1E3804AF-CF06-48E6-86DC-FA490DD7B5AC}" presName="parTx" presStyleLbl="alignNode1" presStyleIdx="3" presStyleCnt="5">
        <dgm:presLayoutVars>
          <dgm:chMax val="0"/>
          <dgm:chPref val="0"/>
          <dgm:bulletEnabled val="1"/>
        </dgm:presLayoutVars>
      </dgm:prSet>
      <dgm:spPr/>
      <dgm:t>
        <a:bodyPr/>
        <a:p>
          <a:endParaRPr lang="zh-CN" altLang="en-US"/>
        </a:p>
      </dgm:t>
    </dgm:pt>
    <dgm:pt modelId="{1E215BCE-C859-4101-BE8F-BC871F213F02}" type="pres">
      <dgm:prSet presAssocID="{1E3804AF-CF06-48E6-86DC-FA490DD7B5AC}" presName="desTx" presStyleLbl="alignAccFollowNode1" presStyleIdx="3" presStyleCnt="5">
        <dgm:presLayoutVars>
          <dgm:bulletEnabled val="1"/>
        </dgm:presLayoutVars>
      </dgm:prSet>
      <dgm:spPr/>
      <dgm:t>
        <a:bodyPr/>
        <a:p>
          <a:endParaRPr lang="zh-CN" altLang="en-US"/>
        </a:p>
      </dgm:t>
    </dgm:pt>
    <dgm:pt modelId="{E6D1DFF4-0323-4890-958A-11BFFA64BB6A}" type="pres">
      <dgm:prSet presAssocID="{B7C0C92C-0BA5-48E8-A5D6-E9037B4DEB32}" presName="space" presStyleCnt="0"/>
      <dgm:spPr/>
    </dgm:pt>
    <dgm:pt modelId="{2C2FB3D4-F9BE-49D8-A2C0-3A2199A88DB5}" type="pres">
      <dgm:prSet presAssocID="{2B014E21-CC00-460A-9E15-E5FF690B8EBF}" presName="composite" presStyleCnt="0"/>
      <dgm:spPr/>
    </dgm:pt>
    <dgm:pt modelId="{685B9A00-D31A-44A3-9B66-55203E66EB2B}" type="pres">
      <dgm:prSet presAssocID="{2B014E21-CC00-460A-9E15-E5FF690B8EBF}" presName="parTx" presStyleLbl="alignNode1" presStyleIdx="4" presStyleCnt="5">
        <dgm:presLayoutVars>
          <dgm:chMax val="0"/>
          <dgm:chPref val="0"/>
          <dgm:bulletEnabled val="1"/>
        </dgm:presLayoutVars>
      </dgm:prSet>
      <dgm:spPr/>
      <dgm:t>
        <a:bodyPr/>
        <a:p>
          <a:endParaRPr lang="zh-CN" altLang="en-US"/>
        </a:p>
      </dgm:t>
    </dgm:pt>
    <dgm:pt modelId="{ACA60225-4494-4D20-8594-3B88A1C29B69}" type="pres">
      <dgm:prSet presAssocID="{2B014E21-CC00-460A-9E15-E5FF690B8EBF}" presName="desTx" presStyleLbl="alignAccFollowNode1" presStyleIdx="4" presStyleCnt="5">
        <dgm:presLayoutVars>
          <dgm:bulletEnabled val="1"/>
        </dgm:presLayoutVars>
      </dgm:prSet>
      <dgm:spPr/>
      <dgm:t>
        <a:bodyPr/>
        <a:p>
          <a:endParaRPr lang="zh-CN" altLang="en-US"/>
        </a:p>
      </dgm:t>
    </dgm:pt>
  </dgm:ptLst>
  <dgm:cxnLst>
    <dgm:cxn modelId="{B7C81C80-3304-4593-9623-56F8E141F169}" srcId="{4C58F9F9-4C87-44A2-BF85-78DD55797439}" destId="{E61669BF-FD71-4FC9-865B-4604078C6452}" srcOrd="0" destOrd="0" parTransId="{82683F8C-5830-418B-A6AD-2B48F858CCFC}" sibTransId="{16E0C8B1-69DA-4C05-9C25-C510D7BDCD6C}"/>
    <dgm:cxn modelId="{A2BE4053-71A9-4B92-9CA9-AEADAFE4929A}" srcId="{E61669BF-FD71-4FC9-865B-4604078C6452}" destId="{21D54E01-985F-49F1-97D1-E68DEBDBD5AE}" srcOrd="0" destOrd="0" parTransId="{AA62DC6A-535F-4CB6-9D53-504B59A79BCE}" sibTransId="{3C38C45B-775D-485D-B3D8-89762CB523CC}"/>
    <dgm:cxn modelId="{B915409F-7AB5-45E5-9490-3D62F77575D8}" srcId="{4C58F9F9-4C87-44A2-BF85-78DD55797439}" destId="{E4C728A6-F56A-4599-B270-A042A00156F1}" srcOrd="1" destOrd="0" parTransId="{16529BEC-E562-4C95-874F-8D09A9297CFA}" sibTransId="{13A3912E-CEE7-41B0-B02C-C366D9B45F4A}"/>
    <dgm:cxn modelId="{8E4E5825-5715-4D80-A975-E1613FA80F6E}" srcId="{E4C728A6-F56A-4599-B270-A042A00156F1}" destId="{FC58BCD3-411C-487F-A6D8-20CA2CEE9E04}" srcOrd="0" destOrd="1" parTransId="{3AA62860-5C68-4871-B956-011AC409F8DD}" sibTransId="{2245AA1B-27F4-4D63-8AF8-AE91A7B2D6AC}"/>
    <dgm:cxn modelId="{776C7590-06B1-437F-B79A-87AF2F74E201}" srcId="{4C58F9F9-4C87-44A2-BF85-78DD55797439}" destId="{1D409D2A-6FF5-4F73-A9FE-F2A184CDA4ED}" srcOrd="2" destOrd="0" parTransId="{5977EAA5-6B32-495B-9BB6-C4A9569BC49E}" sibTransId="{DBEF75C7-62DB-410A-9144-8165173E4C73}"/>
    <dgm:cxn modelId="{6D765836-6CCC-4935-86D0-2C539A17870D}" srcId="{1D409D2A-6FF5-4F73-A9FE-F2A184CDA4ED}" destId="{0EA5B92C-93A4-45E7-805E-0A9EB9B7F0F7}" srcOrd="0" destOrd="2" parTransId="{E7CC68C4-C951-4893-8C63-ABED6849F497}" sibTransId="{81701AF2-E854-4023-BE2E-870C6DA1F335}"/>
    <dgm:cxn modelId="{010028B0-0DC1-4F96-A995-6F4FBADB4D24}" srcId="{4C58F9F9-4C87-44A2-BF85-78DD55797439}" destId="{1E3804AF-CF06-48E6-86DC-FA490DD7B5AC}" srcOrd="3" destOrd="0" parTransId="{913F99F7-A4FF-4F1D-8512-4793158986FA}" sibTransId="{B7C0C92C-0BA5-48E8-A5D6-E9037B4DEB32}"/>
    <dgm:cxn modelId="{B732994D-A690-42F6-8A1D-87146F18988A}" srcId="{1E3804AF-CF06-48E6-86DC-FA490DD7B5AC}" destId="{A2AC7EF4-5604-4B49-A6A3-06170E3DCE2F}" srcOrd="0" destOrd="3" parTransId="{C0C04B99-7B70-4485-9CD9-4AD6998B9C31}" sibTransId="{1337F931-9B64-4B69-86F5-C65F96533EB4}"/>
    <dgm:cxn modelId="{F34063F4-849E-4EC2-BA12-2C6ED1370689}" srcId="{4C58F9F9-4C87-44A2-BF85-78DD55797439}" destId="{2B014E21-CC00-460A-9E15-E5FF690B8EBF}" srcOrd="4" destOrd="0" parTransId="{EDE35695-F456-47DE-9FEC-58CFF955EE70}" sibTransId="{F82A1693-0039-43D4-BCDF-6A58A9C7385D}"/>
    <dgm:cxn modelId="{688095DA-F5E3-4B02-85BC-7BDBBCCD559F}" srcId="{2B014E21-CC00-460A-9E15-E5FF690B8EBF}" destId="{AC4FD674-6EB3-4C61-99EB-35A766F005D3}" srcOrd="0" destOrd="4" parTransId="{D57A21B2-A2C9-4721-AFE0-FAC1D60D54B0}" sibTransId="{BDF88236-3F79-457D-B30E-F5ECD4F3B915}"/>
    <dgm:cxn modelId="{00EF2841-4580-4D8C-B982-A55CC2633BC9}" type="presOf" srcId="{4C58F9F9-4C87-44A2-BF85-78DD55797439}" destId="{9BBA24CF-D3B4-4B26-8427-D01879A89751}" srcOrd="0" destOrd="0" presId="urn:microsoft.com/office/officeart/2005/8/layout/hList1"/>
    <dgm:cxn modelId="{0A6A4D71-4BE6-4FAC-9E64-81038A30B10B}" type="presParOf" srcId="{9BBA24CF-D3B4-4B26-8427-D01879A89751}" destId="{C9E618C4-CB5E-4F1F-8008-8863F92AF5DB}" srcOrd="0" destOrd="0" presId="urn:microsoft.com/office/officeart/2005/8/layout/hList1"/>
    <dgm:cxn modelId="{6A534083-070F-422C-AE34-DAD14AE48D2F}" type="presParOf" srcId="{C9E618C4-CB5E-4F1F-8008-8863F92AF5DB}" destId="{44CDBB61-FE58-48A9-930D-A5DC3BC3CA03}" srcOrd="0" destOrd="0" presId="urn:microsoft.com/office/officeart/2005/8/layout/hList1"/>
    <dgm:cxn modelId="{39CDB9B9-6533-4549-8E1F-4226161EF5C3}" type="presOf" srcId="{E61669BF-FD71-4FC9-865B-4604078C6452}" destId="{44CDBB61-FE58-48A9-930D-A5DC3BC3CA03}" srcOrd="0" destOrd="0" presId="urn:microsoft.com/office/officeart/2005/8/layout/hList1"/>
    <dgm:cxn modelId="{4B99627B-AB9A-41C4-9379-F71F3D98A1A3}" type="presParOf" srcId="{C9E618C4-CB5E-4F1F-8008-8863F92AF5DB}" destId="{1D123775-F280-4AC2-920A-66759F7DB564}" srcOrd="1" destOrd="0" presId="urn:microsoft.com/office/officeart/2005/8/layout/hList1"/>
    <dgm:cxn modelId="{76A43278-512B-4579-9229-A1ABFD3818D3}" type="presOf" srcId="{21D54E01-985F-49F1-97D1-E68DEBDBD5AE}" destId="{1D123775-F280-4AC2-920A-66759F7DB564}" srcOrd="0" destOrd="0" presId="urn:microsoft.com/office/officeart/2005/8/layout/hList1"/>
    <dgm:cxn modelId="{085985BF-78E3-4116-A2D2-813EA1F2EA9D}" type="presParOf" srcId="{9BBA24CF-D3B4-4B26-8427-D01879A89751}" destId="{AABE52C7-E7E1-40A6-AD0B-CA3F8F26CFFF}" srcOrd="1" destOrd="0" presId="urn:microsoft.com/office/officeart/2005/8/layout/hList1"/>
    <dgm:cxn modelId="{69B444AF-8E87-4334-9C18-C61D7264B12D}" type="presParOf" srcId="{9BBA24CF-D3B4-4B26-8427-D01879A89751}" destId="{45B109D4-5E7B-4FC6-9BA5-2854C1D9DE45}" srcOrd="2" destOrd="0" presId="urn:microsoft.com/office/officeart/2005/8/layout/hList1"/>
    <dgm:cxn modelId="{28076DDD-968F-4C0C-9EA8-EE1B922559EA}" type="presParOf" srcId="{45B109D4-5E7B-4FC6-9BA5-2854C1D9DE45}" destId="{6F2DC85B-059D-46A2-A0A7-01B3591BB178}" srcOrd="0" destOrd="2" presId="urn:microsoft.com/office/officeart/2005/8/layout/hList1"/>
    <dgm:cxn modelId="{FF971C45-E70A-44A3-B580-7070B78BC96B}" type="presOf" srcId="{E4C728A6-F56A-4599-B270-A042A00156F1}" destId="{6F2DC85B-059D-46A2-A0A7-01B3591BB178}" srcOrd="0" destOrd="0" presId="urn:microsoft.com/office/officeart/2005/8/layout/hList1"/>
    <dgm:cxn modelId="{386B752F-F99B-4282-8A1F-29D765724997}" type="presParOf" srcId="{45B109D4-5E7B-4FC6-9BA5-2854C1D9DE45}" destId="{C6490031-B201-4039-B2A4-A97354B88A71}" srcOrd="1" destOrd="2" presId="urn:microsoft.com/office/officeart/2005/8/layout/hList1"/>
    <dgm:cxn modelId="{0FFC979D-E1B4-48C7-B6F2-FE45404F208B}" type="presOf" srcId="{FC58BCD3-411C-487F-A6D8-20CA2CEE9E04}" destId="{C6490031-B201-4039-B2A4-A97354B88A71}" srcOrd="0" destOrd="0" presId="urn:microsoft.com/office/officeart/2005/8/layout/hList1"/>
    <dgm:cxn modelId="{BDA4A966-CF06-41F6-B54C-B0E1CFC4A104}" type="presParOf" srcId="{9BBA24CF-D3B4-4B26-8427-D01879A89751}" destId="{2F88B376-E538-4E5E-8865-DF9818135051}" srcOrd="3" destOrd="0" presId="urn:microsoft.com/office/officeart/2005/8/layout/hList1"/>
    <dgm:cxn modelId="{E6ABF7C0-20A7-4192-BF26-709F4A4DD6C2}" type="presParOf" srcId="{9BBA24CF-D3B4-4B26-8427-D01879A89751}" destId="{F9484F49-AC18-4057-89A2-9C40B1AE5004}" srcOrd="4" destOrd="0" presId="urn:microsoft.com/office/officeart/2005/8/layout/hList1"/>
    <dgm:cxn modelId="{442D0606-54AC-4BC5-8ACF-4B9EDA446C00}" type="presParOf" srcId="{F9484F49-AC18-4057-89A2-9C40B1AE5004}" destId="{BF6E2976-2E1C-4549-A85B-10C690ADA562}" srcOrd="0" destOrd="4" presId="urn:microsoft.com/office/officeart/2005/8/layout/hList1"/>
    <dgm:cxn modelId="{06AF1001-123C-48BD-8C7E-1A9703DEE341}" type="presOf" srcId="{1D409D2A-6FF5-4F73-A9FE-F2A184CDA4ED}" destId="{BF6E2976-2E1C-4549-A85B-10C690ADA562}" srcOrd="0" destOrd="0" presId="urn:microsoft.com/office/officeart/2005/8/layout/hList1"/>
    <dgm:cxn modelId="{1E8B426C-50EC-4970-AD29-DB2CD641FC5F}" type="presParOf" srcId="{F9484F49-AC18-4057-89A2-9C40B1AE5004}" destId="{091F23DF-B087-42DF-9D15-4560661A94C2}" srcOrd="1" destOrd="4" presId="urn:microsoft.com/office/officeart/2005/8/layout/hList1"/>
    <dgm:cxn modelId="{3EB83294-5FC8-44D1-8CA9-C55CF9197DB6}" type="presOf" srcId="{0EA5B92C-93A4-45E7-805E-0A9EB9B7F0F7}" destId="{091F23DF-B087-42DF-9D15-4560661A94C2}" srcOrd="0" destOrd="0" presId="urn:microsoft.com/office/officeart/2005/8/layout/hList1"/>
    <dgm:cxn modelId="{8E83B1D9-382B-44B7-985F-1922E11822CF}" type="presParOf" srcId="{9BBA24CF-D3B4-4B26-8427-D01879A89751}" destId="{1544532E-9041-4E6D-81B5-73AD7945DA72}" srcOrd="5" destOrd="0" presId="urn:microsoft.com/office/officeart/2005/8/layout/hList1"/>
    <dgm:cxn modelId="{D97AC45C-1F83-4256-97A6-4A0F6CE7DCF7}" type="presParOf" srcId="{9BBA24CF-D3B4-4B26-8427-D01879A89751}" destId="{BC556D22-11A4-4500-B123-F632CCCEF39E}" srcOrd="6" destOrd="0" presId="urn:microsoft.com/office/officeart/2005/8/layout/hList1"/>
    <dgm:cxn modelId="{C4B0DDFC-BF05-4F0D-BBCC-D265E7A5ACBE}" type="presParOf" srcId="{BC556D22-11A4-4500-B123-F632CCCEF39E}" destId="{097E215D-8F49-46E2-B291-0C55EC6DAF87}" srcOrd="0" destOrd="6" presId="urn:microsoft.com/office/officeart/2005/8/layout/hList1"/>
    <dgm:cxn modelId="{167706EA-70B9-428C-8341-6785161044BC}" type="presOf" srcId="{1E3804AF-CF06-48E6-86DC-FA490DD7B5AC}" destId="{097E215D-8F49-46E2-B291-0C55EC6DAF87}" srcOrd="0" destOrd="0" presId="urn:microsoft.com/office/officeart/2005/8/layout/hList1"/>
    <dgm:cxn modelId="{321F0552-29DD-4A4B-8E92-B1CA9EA47249}" type="presParOf" srcId="{BC556D22-11A4-4500-B123-F632CCCEF39E}" destId="{1E215BCE-C859-4101-BE8F-BC871F213F02}" srcOrd="1" destOrd="6" presId="urn:microsoft.com/office/officeart/2005/8/layout/hList1"/>
    <dgm:cxn modelId="{5E09EB53-1E3A-4BA8-828D-B6A0F9BFFF68}" type="presOf" srcId="{A2AC7EF4-5604-4B49-A6A3-06170E3DCE2F}" destId="{1E215BCE-C859-4101-BE8F-BC871F213F02}" srcOrd="0" destOrd="0" presId="urn:microsoft.com/office/officeart/2005/8/layout/hList1"/>
    <dgm:cxn modelId="{1D79A293-CBBF-4310-9EB6-865F2B16A43C}" type="presParOf" srcId="{9BBA24CF-D3B4-4B26-8427-D01879A89751}" destId="{E6D1DFF4-0323-4890-958A-11BFFA64BB6A}" srcOrd="7" destOrd="0" presId="urn:microsoft.com/office/officeart/2005/8/layout/hList1"/>
    <dgm:cxn modelId="{0A87FFF0-49BA-481B-AC1C-8414A5390A78}" type="presParOf" srcId="{9BBA24CF-D3B4-4B26-8427-D01879A89751}" destId="{2C2FB3D4-F9BE-49D8-A2C0-3A2199A88DB5}" srcOrd="8" destOrd="0" presId="urn:microsoft.com/office/officeart/2005/8/layout/hList1"/>
    <dgm:cxn modelId="{0DA12317-1980-4FF8-AE84-D868A69DD732}" type="presParOf" srcId="{2C2FB3D4-F9BE-49D8-A2C0-3A2199A88DB5}" destId="{685B9A00-D31A-44A3-9B66-55203E66EB2B}" srcOrd="0" destOrd="8" presId="urn:microsoft.com/office/officeart/2005/8/layout/hList1"/>
    <dgm:cxn modelId="{D490C86C-8D96-4C42-BBDA-1419E0E28818}" type="presOf" srcId="{2B014E21-CC00-460A-9E15-E5FF690B8EBF}" destId="{685B9A00-D31A-44A3-9B66-55203E66EB2B}" srcOrd="0" destOrd="0" presId="urn:microsoft.com/office/officeart/2005/8/layout/hList1"/>
    <dgm:cxn modelId="{07D9B4E0-F511-4535-BB80-27FDE1356837}" type="presParOf" srcId="{2C2FB3D4-F9BE-49D8-A2C0-3A2199A88DB5}" destId="{ACA60225-4494-4D20-8594-3B88A1C29B69}" srcOrd="1" destOrd="8" presId="urn:microsoft.com/office/officeart/2005/8/layout/hList1"/>
    <dgm:cxn modelId="{680AE002-EE41-4524-A8B5-BCCF1F9A672B}" type="presOf" srcId="{AC4FD674-6EB3-4C61-99EB-35A766F005D3}" destId="{ACA60225-4494-4D20-8594-3B88A1C29B69}" srcOrd="0"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E7043B-59AA-46B6-86F6-6FE318E6D86E}">
      <dsp:nvSpPr>
        <dsp:cNvPr id="0" name=""/>
        <dsp:cNvSpPr/>
      </dsp:nvSpPr>
      <dsp:spPr>
        <a:xfrm>
          <a:off x="2354" y="31961"/>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100000"/>
            </a:lnSpc>
            <a:spcBef>
              <a:spcPct val="0"/>
            </a:spcBef>
            <a:spcAft>
              <a:spcPts val="0"/>
            </a:spcAft>
          </a:pPr>
          <a:r>
            <a:rPr lang="en-US" sz="800" b="1" kern="1200">
              <a:latin typeface="Noto Sans S Chinese Bold" pitchFamily="2" charset="-122"/>
              <a:ea typeface="Noto Sans S Chinese Bold" pitchFamily="2" charset="-122"/>
            </a:rPr>
            <a:t>1. Concept Explanation </a:t>
          </a:r>
          <a:endParaRPr lang="zh-CN" altLang="en-US" sz="800" b="1" kern="1200">
            <a:latin typeface="Noto Sans S Chinese Bold" pitchFamily="2" charset="-122"/>
            <a:ea typeface="Noto Sans S Chinese Bold" pitchFamily="2" charset="-122"/>
          </a:endParaRPr>
        </a:p>
      </dsp:txBody>
      <dsp:txXfrm>
        <a:off x="20448" y="50055"/>
        <a:ext cx="993437" cy="581587"/>
      </dsp:txXfrm>
    </dsp:sp>
    <dsp:sp modelId="{CC0D5225-44B7-4427-9101-E3F1C0E684F1}">
      <dsp:nvSpPr>
        <dsp:cNvPr id="0" name=""/>
        <dsp:cNvSpPr/>
      </dsp:nvSpPr>
      <dsp:spPr>
        <a:xfrm>
          <a:off x="1122588" y="213175"/>
          <a:ext cx="218280" cy="25534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ts val="0"/>
            </a:spcAft>
          </a:pPr>
          <a:endParaRPr lang="zh-CN" altLang="en-US" sz="600" b="1" kern="1200">
            <a:latin typeface="Noto Sans S Chinese Bold" pitchFamily="2" charset="-122"/>
            <a:ea typeface="Noto Sans S Chinese Bold" pitchFamily="2" charset="-122"/>
          </a:endParaRPr>
        </a:p>
      </dsp:txBody>
      <dsp:txXfrm>
        <a:off x="1122588" y="264244"/>
        <a:ext cx="152796" cy="153209"/>
      </dsp:txXfrm>
    </dsp:sp>
    <dsp:sp modelId="{9E83441D-FAF6-4CF4-94C0-B617DEA97C86}">
      <dsp:nvSpPr>
        <dsp:cNvPr id="0" name=""/>
        <dsp:cNvSpPr/>
      </dsp:nvSpPr>
      <dsp:spPr>
        <a:xfrm>
          <a:off x="1443831" y="31961"/>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ts val="0"/>
            </a:spcAft>
          </a:pPr>
          <a:r>
            <a:rPr lang="en-US" sz="800" b="1" kern="1200">
              <a:latin typeface="Noto Sans S Chinese Bold" pitchFamily="2" charset="-122"/>
              <a:ea typeface="Noto Sans S Chinese Bold" pitchFamily="2" charset="-122"/>
            </a:rPr>
            <a:t>2. Learning Objectives</a:t>
          </a:r>
          <a:endParaRPr lang="zh-CN" altLang="en-US" sz="800" b="1" kern="1200">
            <a:latin typeface="Noto Sans S Chinese Bold" pitchFamily="2" charset="-122"/>
            <a:ea typeface="Noto Sans S Chinese Bold" pitchFamily="2" charset="-122"/>
          </a:endParaRPr>
        </a:p>
      </dsp:txBody>
      <dsp:txXfrm>
        <a:off x="1461925" y="50055"/>
        <a:ext cx="993437" cy="581587"/>
      </dsp:txXfrm>
    </dsp:sp>
    <dsp:sp modelId="{872E3709-DADF-44A8-92CF-BB322E527509}">
      <dsp:nvSpPr>
        <dsp:cNvPr id="0" name=""/>
        <dsp:cNvSpPr/>
      </dsp:nvSpPr>
      <dsp:spPr>
        <a:xfrm>
          <a:off x="2564064" y="213175"/>
          <a:ext cx="218280" cy="25534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ts val="0"/>
            </a:spcAft>
          </a:pPr>
          <a:endParaRPr lang="zh-CN" altLang="en-US" sz="600" b="1" kern="1200">
            <a:latin typeface="Noto Sans S Chinese Bold" pitchFamily="2" charset="-122"/>
            <a:ea typeface="Noto Sans S Chinese Bold" pitchFamily="2" charset="-122"/>
          </a:endParaRPr>
        </a:p>
      </dsp:txBody>
      <dsp:txXfrm>
        <a:off x="2564064" y="264244"/>
        <a:ext cx="152796" cy="153209"/>
      </dsp:txXfrm>
    </dsp:sp>
    <dsp:sp modelId="{5A079114-82CC-43F3-B666-0CEF340A6512}">
      <dsp:nvSpPr>
        <dsp:cNvPr id="0" name=""/>
        <dsp:cNvSpPr/>
      </dsp:nvSpPr>
      <dsp:spPr>
        <a:xfrm>
          <a:off x="2885307" y="31961"/>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ts val="0"/>
            </a:spcAft>
          </a:pPr>
          <a:r>
            <a:rPr lang="en-US" sz="800" b="1" kern="1200">
              <a:latin typeface="Noto Sans S Chinese Bold" pitchFamily="2" charset="-122"/>
              <a:ea typeface="Noto Sans S Chinese Bold" pitchFamily="2" charset="-122"/>
            </a:rPr>
            <a:t>3. Teaching Preparation</a:t>
          </a:r>
          <a:endParaRPr lang="zh-CN" altLang="en-US" sz="800" b="1" kern="1200">
            <a:latin typeface="Noto Sans S Chinese Bold" pitchFamily="2" charset="-122"/>
            <a:ea typeface="Noto Sans S Chinese Bold" pitchFamily="2" charset="-122"/>
          </a:endParaRPr>
        </a:p>
      </dsp:txBody>
      <dsp:txXfrm>
        <a:off x="2903401" y="50055"/>
        <a:ext cx="993437" cy="581587"/>
      </dsp:txXfrm>
    </dsp:sp>
    <dsp:sp modelId="{39DAD48B-9319-4A9E-97ED-4ADD63140EF1}">
      <dsp:nvSpPr>
        <dsp:cNvPr id="0" name=""/>
        <dsp:cNvSpPr/>
      </dsp:nvSpPr>
      <dsp:spPr>
        <a:xfrm>
          <a:off x="4005540" y="213175"/>
          <a:ext cx="218280" cy="25534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ts val="0"/>
            </a:spcAft>
          </a:pPr>
          <a:endParaRPr lang="zh-CN" altLang="en-US" sz="600" b="1" kern="1200">
            <a:latin typeface="Noto Sans S Chinese Bold" pitchFamily="2" charset="-122"/>
            <a:ea typeface="Noto Sans S Chinese Bold" pitchFamily="2" charset="-122"/>
          </a:endParaRPr>
        </a:p>
      </dsp:txBody>
      <dsp:txXfrm>
        <a:off x="4005540" y="264244"/>
        <a:ext cx="152796" cy="153209"/>
      </dsp:txXfrm>
    </dsp:sp>
    <dsp:sp modelId="{A886EF3C-084F-4246-BB03-AAAA382A4C6A}">
      <dsp:nvSpPr>
        <dsp:cNvPr id="0" name=""/>
        <dsp:cNvSpPr/>
      </dsp:nvSpPr>
      <dsp:spPr>
        <a:xfrm>
          <a:off x="4326784" y="31961"/>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ts val="0"/>
            </a:spcAft>
          </a:pPr>
          <a:r>
            <a:rPr lang="en-US" sz="800" b="1" kern="1200">
              <a:latin typeface="Noto Sans S Chinese Bold" pitchFamily="2" charset="-122"/>
              <a:ea typeface="Noto Sans S Chinese Bold" pitchFamily="2" charset="-122"/>
            </a:rPr>
            <a:t>4. Time Frame</a:t>
          </a:r>
          <a:endParaRPr lang="zh-CN" altLang="en-US" sz="800" b="1" kern="1200">
            <a:latin typeface="Noto Sans S Chinese Bold" pitchFamily="2" charset="-122"/>
            <a:ea typeface="Noto Sans S Chinese Bold" pitchFamily="2" charset="-122"/>
          </a:endParaRPr>
        </a:p>
      </dsp:txBody>
      <dsp:txXfrm>
        <a:off x="4344878" y="50055"/>
        <a:ext cx="993437" cy="581587"/>
      </dsp:txXfrm>
    </dsp:sp>
    <dsp:sp modelId="{E32D611F-4C9C-4E39-B445-BC13F4CFF714}">
      <dsp:nvSpPr>
        <dsp:cNvPr id="0" name=""/>
        <dsp:cNvSpPr/>
      </dsp:nvSpPr>
      <dsp:spPr>
        <a:xfrm rot="5400000">
          <a:off x="4732456" y="721811"/>
          <a:ext cx="218280" cy="25534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ts val="0"/>
            </a:spcAft>
          </a:pPr>
          <a:endParaRPr lang="zh-CN" altLang="en-US" sz="600" b="1" kern="1200">
            <a:latin typeface="Noto Sans S Chinese Bold" pitchFamily="2" charset="-122"/>
            <a:ea typeface="Noto Sans S Chinese Bold" pitchFamily="2" charset="-122"/>
          </a:endParaRPr>
        </a:p>
      </dsp:txBody>
      <dsp:txXfrm rot="-5400000">
        <a:off x="4764992" y="740344"/>
        <a:ext cx="153209" cy="152796"/>
      </dsp:txXfrm>
    </dsp:sp>
    <dsp:sp modelId="{7B60073A-6A9D-4A92-B8D5-56E352C5E292}">
      <dsp:nvSpPr>
        <dsp:cNvPr id="0" name=""/>
        <dsp:cNvSpPr/>
      </dsp:nvSpPr>
      <dsp:spPr>
        <a:xfrm>
          <a:off x="4326784" y="1061587"/>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ts val="0"/>
            </a:spcAft>
          </a:pPr>
          <a:r>
            <a:rPr lang="en-US" sz="800" b="1" kern="1200">
              <a:latin typeface="Noto Sans S Chinese Bold" pitchFamily="2" charset="-122"/>
              <a:ea typeface="Noto Sans S Chinese Bold" pitchFamily="2" charset="-122"/>
            </a:rPr>
            <a:t>5. Teaching Procedure</a:t>
          </a:r>
          <a:endParaRPr lang="zh-CN" altLang="en-US" sz="800" b="1" kern="1200">
            <a:latin typeface="Noto Sans S Chinese Bold" pitchFamily="2" charset="-122"/>
            <a:ea typeface="Noto Sans S Chinese Bold" pitchFamily="2" charset="-122"/>
          </a:endParaRPr>
        </a:p>
      </dsp:txBody>
      <dsp:txXfrm>
        <a:off x="4344878" y="1079681"/>
        <a:ext cx="993437" cy="581587"/>
      </dsp:txXfrm>
    </dsp:sp>
    <dsp:sp modelId="{3D84F232-CD42-436A-9C25-5D516BAFA782}">
      <dsp:nvSpPr>
        <dsp:cNvPr id="0" name=""/>
        <dsp:cNvSpPr/>
      </dsp:nvSpPr>
      <dsp:spPr>
        <a:xfrm rot="10800000">
          <a:off x="4017896" y="1242801"/>
          <a:ext cx="218280" cy="25534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ts val="0"/>
            </a:spcAft>
          </a:pPr>
          <a:endParaRPr lang="zh-CN" altLang="en-US" sz="600" b="1" kern="1200">
            <a:latin typeface="Noto Sans S Chinese Bold" pitchFamily="2" charset="-122"/>
            <a:ea typeface="Noto Sans S Chinese Bold" pitchFamily="2" charset="-122"/>
          </a:endParaRPr>
        </a:p>
      </dsp:txBody>
      <dsp:txXfrm rot="10800000">
        <a:off x="4083380" y="1293870"/>
        <a:ext cx="152796" cy="153209"/>
      </dsp:txXfrm>
    </dsp:sp>
    <dsp:sp modelId="{D03C1F7E-2AA0-405B-82FE-AED5C2EAB544}">
      <dsp:nvSpPr>
        <dsp:cNvPr id="0" name=""/>
        <dsp:cNvSpPr/>
      </dsp:nvSpPr>
      <dsp:spPr>
        <a:xfrm>
          <a:off x="2885307" y="1061587"/>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ts val="0"/>
            </a:spcAft>
          </a:pPr>
          <a:r>
            <a:rPr lang="en-US" sz="800" b="1" kern="1200">
              <a:latin typeface="Noto Sans S Chinese Bold" pitchFamily="2" charset="-122"/>
              <a:ea typeface="Noto Sans S Chinese Bold" pitchFamily="2" charset="-122"/>
            </a:rPr>
            <a:t>6. Self-review Report and Project Report</a:t>
          </a:r>
          <a:endParaRPr lang="zh-CN" altLang="en-US" sz="800" b="1" kern="1200">
            <a:latin typeface="Noto Sans S Chinese Bold" pitchFamily="2" charset="-122"/>
            <a:ea typeface="Noto Sans S Chinese Bold" pitchFamily="2" charset="-122"/>
          </a:endParaRPr>
        </a:p>
      </dsp:txBody>
      <dsp:txXfrm>
        <a:off x="2903401" y="1079681"/>
        <a:ext cx="993437" cy="581587"/>
      </dsp:txXfrm>
    </dsp:sp>
    <dsp:sp modelId="{B067413A-4412-4735-9C65-C0CA13FC74B8}">
      <dsp:nvSpPr>
        <dsp:cNvPr id="0" name=""/>
        <dsp:cNvSpPr/>
      </dsp:nvSpPr>
      <dsp:spPr>
        <a:xfrm rot="10800000">
          <a:off x="2576419" y="1242801"/>
          <a:ext cx="218280" cy="25534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ts val="0"/>
            </a:spcAft>
          </a:pPr>
          <a:endParaRPr lang="zh-CN" altLang="en-US" sz="600" b="1" kern="1200">
            <a:latin typeface="Noto Sans S Chinese Bold" pitchFamily="2" charset="-122"/>
            <a:ea typeface="Noto Sans S Chinese Bold" pitchFamily="2" charset="-122"/>
          </a:endParaRPr>
        </a:p>
      </dsp:txBody>
      <dsp:txXfrm rot="10800000">
        <a:off x="2641903" y="1293870"/>
        <a:ext cx="152796" cy="153209"/>
      </dsp:txXfrm>
    </dsp:sp>
    <dsp:sp modelId="{C11B9044-59CC-4BBE-9A49-21EDB49E8B4A}">
      <dsp:nvSpPr>
        <dsp:cNvPr id="0" name=""/>
        <dsp:cNvSpPr/>
      </dsp:nvSpPr>
      <dsp:spPr>
        <a:xfrm>
          <a:off x="1443831" y="1061587"/>
          <a:ext cx="1029625" cy="617775"/>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ts val="0"/>
            </a:spcAft>
          </a:pPr>
          <a:r>
            <a:rPr lang="en-US" sz="800" b="1" kern="1200">
              <a:latin typeface="Noto Sans S Chinese Bold" pitchFamily="2" charset="-122"/>
              <a:ea typeface="Noto Sans S Chinese Bold" pitchFamily="2" charset="-122"/>
            </a:rPr>
            <a:t>7. Teaching Prints</a:t>
          </a:r>
          <a:endParaRPr lang="zh-CN" altLang="en-US" sz="800" b="1" kern="1200">
            <a:latin typeface="Noto Sans S Chinese Bold" pitchFamily="2" charset="-122"/>
            <a:ea typeface="Noto Sans S Chinese Bold" pitchFamily="2" charset="-122"/>
          </a:endParaRPr>
        </a:p>
      </dsp:txBody>
      <dsp:txXfrm>
        <a:off x="1461925" y="1079681"/>
        <a:ext cx="993437" cy="5815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DBB61-FE58-48A9-930D-A5DC3BC3CA03}">
      <dsp:nvSpPr>
        <dsp:cNvPr id="0" name=""/>
        <dsp:cNvSpPr/>
      </dsp:nvSpPr>
      <dsp:spPr>
        <a:xfrm>
          <a:off x="2476" y="8614"/>
          <a:ext cx="949208" cy="379683"/>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lvl="0" algn="ctr" defTabSz="355600">
            <a:lnSpc>
              <a:spcPct val="100000"/>
            </a:lnSpc>
            <a:spcBef>
              <a:spcPct val="0"/>
            </a:spcBef>
            <a:spcAft>
              <a:spcPct val="35000"/>
            </a:spcAft>
          </a:pPr>
          <a:r>
            <a:rPr lang="en-US" altLang="zh-CN" sz="800" kern="1200">
              <a:latin typeface="Noto Sans S Chinese Regular" pitchFamily="2" charset="-122"/>
              <a:ea typeface="Noto Sans S Chinese Regular" pitchFamily="2" charset="-122"/>
            </a:rPr>
            <a:t>Review</a:t>
          </a:r>
        </a:p>
      </dsp:txBody>
      <dsp:txXfrm>
        <a:off x="2476" y="8614"/>
        <a:ext cx="949208" cy="379683"/>
      </dsp:txXfrm>
    </dsp:sp>
    <dsp:sp modelId="{1D123775-F280-4AC2-920A-66759F7DB564}">
      <dsp:nvSpPr>
        <dsp:cNvPr id="0" name=""/>
        <dsp:cNvSpPr/>
      </dsp:nvSpPr>
      <dsp:spPr>
        <a:xfrm>
          <a:off x="2476" y="388297"/>
          <a:ext cx="949208" cy="144936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l" defTabSz="355600">
            <a:lnSpc>
              <a:spcPct val="100000"/>
            </a:lnSpc>
            <a:spcBef>
              <a:spcPct val="0"/>
            </a:spcBef>
            <a:spcAft>
              <a:spcPct val="15000"/>
            </a:spcAft>
            <a:buChar char="••"/>
          </a:pPr>
          <a:r>
            <a:rPr lang="zh-CN" altLang="en-US" sz="800" kern="1200">
              <a:latin typeface="Noto Sans S Chinese Regular" pitchFamily="2" charset="-122"/>
              <a:ea typeface="Noto Sans S Chinese Regular" pitchFamily="2" charset="-122"/>
            </a:rPr>
            <a:t> </a:t>
          </a:r>
          <a:r>
            <a:rPr lang="en-US" altLang="zh-CN" sz="800" kern="1200">
              <a:latin typeface="Noto Sans S Chinese Regular" pitchFamily="2" charset="-122"/>
              <a:ea typeface="Noto Sans S Chinese Regular" pitchFamily="2" charset="-122"/>
            </a:rPr>
            <a:t>Review the knowledge by asking questions</a:t>
          </a:r>
          <a:endParaRPr lang="zh-CN" altLang="en-US" sz="800" kern="1200">
            <a:latin typeface="Noto Sans S Chinese Regular" pitchFamily="2" charset="-122"/>
            <a:ea typeface="Noto Sans S Chinese Regular" pitchFamily="2" charset="-122"/>
          </a:endParaRPr>
        </a:p>
      </dsp:txBody>
      <dsp:txXfrm>
        <a:off x="2476" y="388297"/>
        <a:ext cx="949208" cy="1449360"/>
      </dsp:txXfrm>
    </dsp:sp>
    <dsp:sp modelId="{6F2DC85B-059D-46A2-A0A7-01B3591BB178}">
      <dsp:nvSpPr>
        <dsp:cNvPr id="0" name=""/>
        <dsp:cNvSpPr/>
      </dsp:nvSpPr>
      <dsp:spPr>
        <a:xfrm>
          <a:off x="1084574" y="8614"/>
          <a:ext cx="949208" cy="379683"/>
        </a:xfrm>
        <a:prstGeom prst="rect">
          <a:avLst/>
        </a:prstGeom>
        <a:solidFill>
          <a:schemeClr val="accent5">
            <a:hueOff val="-1838336"/>
            <a:satOff val="-2557"/>
            <a:lumOff val="-981"/>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lvl="0" algn="ctr" defTabSz="355600">
            <a:lnSpc>
              <a:spcPct val="100000"/>
            </a:lnSpc>
            <a:spcBef>
              <a:spcPct val="0"/>
            </a:spcBef>
            <a:spcAft>
              <a:spcPct val="35000"/>
            </a:spcAft>
          </a:pPr>
          <a:r>
            <a:rPr lang="en-US" sz="800" kern="1200"/>
            <a:t>New Knowledge</a:t>
          </a:r>
          <a:r>
            <a:rPr lang="en-US" sz="650" kern="1200"/>
            <a:t> </a:t>
          </a:r>
        </a:p>
      </dsp:txBody>
      <dsp:txXfrm>
        <a:off x="1084574" y="8614"/>
        <a:ext cx="949208" cy="379683"/>
      </dsp:txXfrm>
    </dsp:sp>
    <dsp:sp modelId="{C6490031-B201-4039-B2A4-A97354B88A71}">
      <dsp:nvSpPr>
        <dsp:cNvPr id="0" name=""/>
        <dsp:cNvSpPr/>
      </dsp:nvSpPr>
      <dsp:spPr>
        <a:xfrm>
          <a:off x="1084574" y="388297"/>
          <a:ext cx="949208" cy="1449360"/>
        </a:xfrm>
        <a:prstGeom prst="rect">
          <a:avLst/>
        </a:prstGeom>
        <a:solidFill>
          <a:schemeClr val="accent5">
            <a:tint val="40000"/>
            <a:alpha val="90000"/>
            <a:hueOff val="-1847939"/>
            <a:satOff val="-3204"/>
            <a:lumOff val="-322"/>
            <a:alphaOff val="0"/>
          </a:schemeClr>
        </a:solidFill>
        <a:ln w="12700" cap="flat" cmpd="sng" algn="ctr">
          <a:solidFill>
            <a:schemeClr val="accent5">
              <a:tint val="40000"/>
              <a:alpha val="90000"/>
              <a:hueOff val="-1847939"/>
              <a:satOff val="-3204"/>
              <a:lumOff val="-3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100000"/>
            </a:lnSpc>
            <a:spcBef>
              <a:spcPct val="0"/>
            </a:spcBef>
            <a:spcAft>
              <a:spcPct val="15000"/>
            </a:spcAft>
            <a:buChar char="••"/>
          </a:pPr>
          <a:r>
            <a:rPr lang="en-US" altLang="zh-CN" sz="1000" kern="1200">
              <a:latin typeface="Noto Sans S Chinese Regular" pitchFamily="2" charset="-122"/>
              <a:ea typeface="Noto Sans S Chinese Regular" pitchFamily="2" charset="-122"/>
            </a:rPr>
            <a:t> </a:t>
          </a:r>
          <a:r>
            <a:rPr lang="en-US" altLang="zh-CN" sz="800" kern="1200">
              <a:latin typeface="Noto Sans S Chinese Regular" pitchFamily="2" charset="-122"/>
              <a:ea typeface="Noto Sans S Chinese Regular" pitchFamily="2" charset="-122"/>
            </a:rPr>
            <a:t>Explain the knowledge through everyday examples </a:t>
          </a:r>
          <a:endParaRPr sz="800" kern="1200"/>
        </a:p>
      </dsp:txBody>
      <dsp:txXfrm>
        <a:off x="1084574" y="388297"/>
        <a:ext cx="949208" cy="1449360"/>
      </dsp:txXfrm>
    </dsp:sp>
    <dsp:sp modelId="{BF6E2976-2E1C-4549-A85B-10C690ADA562}">
      <dsp:nvSpPr>
        <dsp:cNvPr id="0" name=""/>
        <dsp:cNvSpPr/>
      </dsp:nvSpPr>
      <dsp:spPr>
        <a:xfrm>
          <a:off x="2166672" y="8614"/>
          <a:ext cx="949208" cy="379683"/>
        </a:xfrm>
        <a:prstGeom prst="rect">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lvl="0" algn="ctr" defTabSz="355600">
            <a:lnSpc>
              <a:spcPct val="100000"/>
            </a:lnSpc>
            <a:spcBef>
              <a:spcPct val="0"/>
            </a:spcBef>
            <a:spcAft>
              <a:spcPct val="35000"/>
            </a:spcAft>
          </a:pPr>
          <a:r>
            <a:rPr lang="en-US" sz="800" kern="1200">
              <a:latin typeface="Noto Sans S Chinese Regular" pitchFamily="2" charset="-122"/>
              <a:ea typeface="Noto Sans S Chinese Regular" pitchFamily="2" charset="-122"/>
            </a:rPr>
            <a:t>Lead-in Game</a:t>
          </a:r>
        </a:p>
      </dsp:txBody>
      <dsp:txXfrm>
        <a:off x="2166672" y="8614"/>
        <a:ext cx="949208" cy="379683"/>
      </dsp:txXfrm>
    </dsp:sp>
    <dsp:sp modelId="{091F23DF-B087-42DF-9D15-4560661A94C2}">
      <dsp:nvSpPr>
        <dsp:cNvPr id="0" name=""/>
        <dsp:cNvSpPr/>
      </dsp:nvSpPr>
      <dsp:spPr>
        <a:xfrm>
          <a:off x="2166672" y="388297"/>
          <a:ext cx="949208" cy="1449360"/>
        </a:xfrm>
        <a:prstGeom prst="rect">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l" defTabSz="355600">
            <a:lnSpc>
              <a:spcPct val="100000"/>
            </a:lnSpc>
            <a:spcBef>
              <a:spcPct val="0"/>
            </a:spcBef>
            <a:spcAft>
              <a:spcPct val="15000"/>
            </a:spcAft>
            <a:buChar char="••"/>
          </a:pPr>
          <a:r>
            <a:rPr lang="en-US" altLang="zh-CN" sz="800" kern="1200">
              <a:latin typeface="Noto Sans S Chinese Regular" pitchFamily="2" charset="-122"/>
              <a:ea typeface="Noto Sans S Chinese Regular" pitchFamily="2" charset="-122"/>
            </a:rPr>
            <a:t>Have students turn off the computer and  lear through interactive games</a:t>
          </a:r>
        </a:p>
      </dsp:txBody>
      <dsp:txXfrm>
        <a:off x="2166672" y="388297"/>
        <a:ext cx="949208" cy="1449360"/>
      </dsp:txXfrm>
    </dsp:sp>
    <dsp:sp modelId="{097E215D-8F49-46E2-B291-0C55EC6DAF87}">
      <dsp:nvSpPr>
        <dsp:cNvPr id="0" name=""/>
        <dsp:cNvSpPr/>
      </dsp:nvSpPr>
      <dsp:spPr>
        <a:xfrm>
          <a:off x="3248770" y="8614"/>
          <a:ext cx="949208" cy="379683"/>
        </a:xfrm>
        <a:prstGeom prst="rect">
          <a:avLst/>
        </a:prstGeom>
        <a:solidFill>
          <a:schemeClr val="accent5">
            <a:hueOff val="-5515009"/>
            <a:satOff val="-7671"/>
            <a:lumOff val="-2942"/>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lvl="0" algn="ctr" defTabSz="355600">
            <a:lnSpc>
              <a:spcPct val="100000"/>
            </a:lnSpc>
            <a:spcBef>
              <a:spcPct val="0"/>
            </a:spcBef>
            <a:spcAft>
              <a:spcPct val="35000"/>
            </a:spcAft>
          </a:pPr>
          <a:r>
            <a:rPr lang="en-US" altLang="zh-CN" sz="800" kern="1200">
              <a:latin typeface="Noto Sans S Chinese Regular" pitchFamily="2" charset="-122"/>
              <a:ea typeface="Noto Sans S Chinese Regular" pitchFamily="2" charset="-122"/>
            </a:rPr>
            <a:t>Student Activity</a:t>
          </a:r>
        </a:p>
      </dsp:txBody>
      <dsp:txXfrm>
        <a:off x="3248770" y="8614"/>
        <a:ext cx="949208" cy="379683"/>
      </dsp:txXfrm>
    </dsp:sp>
    <dsp:sp modelId="{1E215BCE-C859-4101-BE8F-BC871F213F02}">
      <dsp:nvSpPr>
        <dsp:cNvPr id="0" name=""/>
        <dsp:cNvSpPr/>
      </dsp:nvSpPr>
      <dsp:spPr>
        <a:xfrm>
          <a:off x="3248770" y="388297"/>
          <a:ext cx="949208" cy="1449360"/>
        </a:xfrm>
        <a:prstGeom prst="rect">
          <a:avLst/>
        </a:prstGeom>
        <a:solidFill>
          <a:schemeClr val="accent5">
            <a:tint val="40000"/>
            <a:alpha val="90000"/>
            <a:hueOff val="-5543816"/>
            <a:satOff val="-9612"/>
            <a:lumOff val="-967"/>
            <a:alphaOff val="0"/>
          </a:schemeClr>
        </a:solidFill>
        <a:ln w="12700" cap="flat" cmpd="sng" algn="ctr">
          <a:solidFill>
            <a:schemeClr val="accent5">
              <a:tint val="40000"/>
              <a:alpha val="90000"/>
              <a:hueOff val="-5543816"/>
              <a:satOff val="-9612"/>
              <a:lumOff val="-96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l" defTabSz="355600">
            <a:lnSpc>
              <a:spcPct val="100000"/>
            </a:lnSpc>
            <a:spcBef>
              <a:spcPct val="0"/>
            </a:spcBef>
            <a:spcAft>
              <a:spcPct val="15000"/>
            </a:spcAft>
            <a:buChar char="••"/>
          </a:pPr>
          <a:r>
            <a:rPr lang="en-US" altLang="zh-CN" sz="800" kern="1200">
              <a:latin typeface="Noto Sans S Chinese Regular" pitchFamily="2" charset="-122"/>
              <a:ea typeface="Noto Sans S Chinese Regular" pitchFamily="2" charset="-122"/>
            </a:rPr>
            <a:t>Help students master the tasks by giving them instructional scaffolds first and removing them later. </a:t>
          </a:r>
          <a:r>
            <a:rPr lang="en-US" altLang="zh-CN" sz="900" kern="1200">
              <a:latin typeface="Noto Sans S Chinese Regular" pitchFamily="2" charset="-122"/>
              <a:ea typeface="Noto Sans S Chinese Regular" pitchFamily="2" charset="-122"/>
            </a:rPr>
            <a:t> </a:t>
          </a:r>
        </a:p>
      </dsp:txBody>
      <dsp:txXfrm>
        <a:off x="3248770" y="388297"/>
        <a:ext cx="949208" cy="1449360"/>
      </dsp:txXfrm>
    </dsp:sp>
    <dsp:sp modelId="{685B9A00-D31A-44A3-9B66-55203E66EB2B}">
      <dsp:nvSpPr>
        <dsp:cNvPr id="0" name=""/>
        <dsp:cNvSpPr/>
      </dsp:nvSpPr>
      <dsp:spPr>
        <a:xfrm>
          <a:off x="4330868" y="8614"/>
          <a:ext cx="949208" cy="379683"/>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lvl="0" algn="ctr" defTabSz="355600">
            <a:lnSpc>
              <a:spcPct val="100000"/>
            </a:lnSpc>
            <a:spcBef>
              <a:spcPct val="0"/>
            </a:spcBef>
            <a:spcAft>
              <a:spcPct val="35000"/>
            </a:spcAft>
          </a:pPr>
          <a:r>
            <a:rPr lang="en-US" altLang="zh-CN" sz="800" kern="1200">
              <a:latin typeface="Noto Sans S Chinese Regular" pitchFamily="2" charset="-122"/>
              <a:ea typeface="Noto Sans S Chinese Regular" pitchFamily="2" charset="-122"/>
            </a:rPr>
            <a:t>Wrap up</a:t>
          </a:r>
        </a:p>
      </dsp:txBody>
      <dsp:txXfrm>
        <a:off x="4330868" y="8614"/>
        <a:ext cx="949208" cy="379683"/>
      </dsp:txXfrm>
    </dsp:sp>
    <dsp:sp modelId="{ACA60225-4494-4D20-8594-3B88A1C29B69}">
      <dsp:nvSpPr>
        <dsp:cNvPr id="0" name=""/>
        <dsp:cNvSpPr/>
      </dsp:nvSpPr>
      <dsp:spPr>
        <a:xfrm>
          <a:off x="4330868" y="388297"/>
          <a:ext cx="949208" cy="1449360"/>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l" defTabSz="355600">
            <a:lnSpc>
              <a:spcPct val="100000"/>
            </a:lnSpc>
            <a:spcBef>
              <a:spcPct val="0"/>
            </a:spcBef>
            <a:spcAft>
              <a:spcPct val="15000"/>
            </a:spcAft>
            <a:buChar char="••"/>
          </a:pPr>
          <a:r>
            <a:rPr lang="en-US" altLang="zh-CN" sz="800" kern="1200">
              <a:latin typeface="Noto Sans S Chinese Regular" pitchFamily="2" charset="-122"/>
              <a:ea typeface="Noto Sans S Chinese Regular" pitchFamily="2" charset="-122"/>
            </a:rPr>
            <a:t>Wrap up the new knowledge for today and fill in the self-review report</a:t>
          </a:r>
          <a:r>
            <a:rPr lang="en-US" altLang="zh-CN" sz="900" kern="1200">
              <a:latin typeface="Noto Sans S Chinese Regular" pitchFamily="2" charset="-122"/>
              <a:ea typeface="Noto Sans S Chinese Regular" pitchFamily="2" charset="-122"/>
            </a:rPr>
            <a:t> </a:t>
          </a:r>
          <a:endParaRPr sz="900" kern="1200"/>
        </a:p>
      </dsp:txBody>
      <dsp:txXfrm>
        <a:off x="4330868" y="388297"/>
        <a:ext cx="949208" cy="144936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1">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1CC6E-6C4F-BA42-A059-B0433E108573}"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4D6B1A-76FB-1F47-AB89-B50F80C569AE}"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改成粉色积木</a:t>
            </a:r>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54D6B1A-76FB-1F47-AB89-B50F80C569AE}"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Date Placeholder 3"/>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Date Placeholder 3"/>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Date Placeholder 3"/>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5" name="Date Placeholder 4"/>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7" name="Date Placeholder 6"/>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hasCustomPrompt="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将图片拖动到占位符，或单击添加图标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F449CC7D-FAAB-FC41-A158-A907FC1920B5}"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AE67F9FD-6B3D-CE4B-AF23-4E765986C633}"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449CC7D-FAAB-FC41-A158-A907FC1920B5}" type="datetimeFigureOut">
              <a:rPr kumimoji="1" lang="zh-CN" altLang="en-US" smtClean="0"/>
            </a:fld>
            <a:endParaRPr kumimoji="1"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E67F9FD-6B3D-CE4B-AF23-4E765986C633}"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jpeg"/><Relationship Id="rId1" Type="http://schemas.openxmlformats.org/officeDocument/2006/relationships/image" Target="../media/image1.em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jpeg"/><Relationship Id="rId1"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emf"/></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image" Target="../media/image1.emf"/></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image" Target="../media/image1.emf"/></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image" Target="../media/image1.emf"/></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1.emf"/></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em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1.emf"/></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image" Target="../media/image1.emf"/></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1.emf"/></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image" Target="../media/image1.emf"/></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image" Target="../media/image1.emf"/></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emf"/></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emf"/></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1.xml"/><Relationship Id="rId7" Type="http://schemas.openxmlformats.org/officeDocument/2006/relationships/image" Target="../media/image33.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2.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1.xml"/><Relationship Id="rId7" Type="http://schemas.openxmlformats.org/officeDocument/2006/relationships/image" Target="../media/image34.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3.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xml"/><Relationship Id="rId7" Type="http://schemas.openxmlformats.org/officeDocument/2006/relationships/image" Target="../media/image32.png"/><Relationship Id="rId6" Type="http://schemas.openxmlformats.org/officeDocument/2006/relationships/image" Target="../media/image31.png"/><Relationship Id="rId5" Type="http://schemas.openxmlformats.org/officeDocument/2006/relationships/image" Target="../media/image34.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4.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xml"/><Relationship Id="rId7" Type="http://schemas.openxmlformats.org/officeDocument/2006/relationships/image" Target="../media/image32.png"/><Relationship Id="rId6" Type="http://schemas.openxmlformats.org/officeDocument/2006/relationships/image" Target="../media/image31.png"/><Relationship Id="rId5" Type="http://schemas.openxmlformats.org/officeDocument/2006/relationships/image" Target="../media/image34.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5.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1.xml"/><Relationship Id="rId7" Type="http://schemas.openxmlformats.org/officeDocument/2006/relationships/image" Target="../media/image32.png"/><Relationship Id="rId6" Type="http://schemas.openxmlformats.org/officeDocument/2006/relationships/image" Target="../media/image31.png"/><Relationship Id="rId5" Type="http://schemas.openxmlformats.org/officeDocument/2006/relationships/image" Target="../media/image34.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6.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1.xml"/><Relationship Id="rId7" Type="http://schemas.openxmlformats.org/officeDocument/2006/relationships/image" Target="../media/image35.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7.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1.xml"/><Relationship Id="rId7" Type="http://schemas.openxmlformats.org/officeDocument/2006/relationships/image" Target="../media/image35.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1.emf"/><Relationship Id="rId1" Type="http://schemas.openxmlformats.org/officeDocument/2006/relationships/image" Target="../media/image28.png"/></Relationships>
</file>

<file path=ppt/slides/_rels/slide39.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5.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1.emf"/></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38.png"/><Relationship Id="rId2" Type="http://schemas.openxmlformats.org/officeDocument/2006/relationships/image" Target="../media/image1.emf"/><Relationship Id="rId1" Type="http://schemas.openxmlformats.org/officeDocument/2006/relationships/image" Target="../media/image28.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emf"/></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39.png"/><Relationship Id="rId1" Type="http://schemas.openxmlformats.org/officeDocument/2006/relationships/image" Target="../media/image1.emf"/></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1.emf"/></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1.emf"/></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1.emf"/></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1.emf"/></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1.emf"/></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1.emf"/></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emf"/></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1.emf"/></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1.emf"/></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emf"/></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1.emf"/></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5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1.emf"/></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1.emf"/></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emf"/></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1.emf"/></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0.png"/><Relationship Id="rId1" Type="http://schemas.openxmlformats.org/officeDocument/2006/relationships/image" Target="../media/image1.emf"/></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0.png"/><Relationship Id="rId1" Type="http://schemas.openxmlformats.org/officeDocument/2006/relationships/image" Target="../media/image1.emf"/></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image" Target="../media/image51.png"/><Relationship Id="rId1" Type="http://schemas.openxmlformats.org/officeDocument/2006/relationships/image" Target="../media/image1.emf"/></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emf"/></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2.png"/><Relationship Id="rId1" Type="http://schemas.openxmlformats.org/officeDocument/2006/relationships/image" Target="../media/image1.emf"/></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emf"/></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1.emf"/></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1.emf"/></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1.emf"/></Relationships>
</file>

<file path=ppt/slides/_rels/slide7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1.emf"/></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1.emf"/></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1.emf"/></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1.emf"/></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3972533" y="2071132"/>
            <a:ext cx="1425806" cy="224672"/>
          </a:xfrm>
          <a:prstGeom prst="rect">
            <a:avLst/>
          </a:prstGeom>
        </p:spPr>
      </p:pic>
      <p:sp>
        <p:nvSpPr>
          <p:cNvPr id="27" name="文本框 26"/>
          <p:cNvSpPr txBox="1"/>
          <p:nvPr/>
        </p:nvSpPr>
        <p:spPr>
          <a:xfrm>
            <a:off x="3847069" y="2388556"/>
            <a:ext cx="4382530" cy="583565"/>
          </a:xfrm>
          <a:prstGeom prst="rect">
            <a:avLst/>
          </a:prstGeom>
          <a:noFill/>
        </p:spPr>
        <p:txBody>
          <a:bodyPr wrap="square" rtlCol="0">
            <a:spAutoFit/>
          </a:bodyPr>
          <a:lstStyle/>
          <a:p>
            <a:r>
              <a:rPr kumimoji="1" lang="en-US" altLang="zh-CN" sz="32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4" name="图片 3"/>
          <p:cNvPicPr/>
          <p:nvPr/>
        </p:nvPicPr>
        <p:blipFill>
          <a:blip r:embed="rId2" cstate="screen"/>
          <a:stretch>
            <a:fillRect/>
          </a:stretch>
        </p:blipFill>
        <p:spPr>
          <a:xfrm flipH="1">
            <a:off x="1663422" y="1502049"/>
            <a:ext cx="2135371" cy="190103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635"/>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Figure 1  Product Layout of Codey</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23" name="图片 17"/>
          <p:cNvPicPr>
            <a:picLocks noChangeAspect="1"/>
          </p:cNvPicPr>
          <p:nvPr/>
        </p:nvPicPr>
        <p:blipFill>
          <a:blip r:embed="rId2"/>
          <a:stretch>
            <a:fillRect/>
          </a:stretch>
        </p:blipFill>
        <p:spPr>
          <a:xfrm>
            <a:off x="3322955" y="2277110"/>
            <a:ext cx="2186940" cy="1230630"/>
          </a:xfrm>
          <a:prstGeom prst="rect">
            <a:avLst/>
          </a:prstGeom>
        </p:spPr>
      </p:pic>
      <p:sp>
        <p:nvSpPr>
          <p:cNvPr id="104" name="文本框 103"/>
          <p:cNvSpPr txBox="1"/>
          <p:nvPr/>
        </p:nvSpPr>
        <p:spPr>
          <a:xfrm>
            <a:off x="880745" y="3802380"/>
            <a:ext cx="7620635" cy="1198880"/>
          </a:xfrm>
          <a:prstGeom prst="rect">
            <a:avLst/>
          </a:prstGeom>
          <a:noFill/>
          <a:ln w="9525">
            <a:noFill/>
          </a:ln>
        </p:spPr>
        <p:txBody>
          <a:bodyPr wrap="square">
            <a:spAutoFit/>
          </a:bodyPr>
          <a:p>
            <a:pPr indent="267970"/>
            <a:r>
              <a:rPr lang="en-US" sz="1200" b="1">
                <a:latin typeface="微软雅黑" panose="020B0503020204020204" charset="-122"/>
                <a:ea typeface="微软雅黑" panose="020B0503020204020204" charset="-122"/>
                <a:cs typeface="Noto Sans S Chinese Bold" charset="0"/>
              </a:rPr>
              <a:t>Lead-in Game</a:t>
            </a:r>
            <a:r>
              <a:rPr lang="en-US" sz="1200" b="0">
                <a:latin typeface="微软雅黑" panose="020B0503020204020204" charset="-122"/>
                <a:ea typeface="微软雅黑" panose="020B0503020204020204" charset="-122"/>
                <a:cs typeface="Noto Sans S Chinese Bold" charset="0"/>
              </a:rPr>
              <a:t>:</a:t>
            </a:r>
            <a:r>
              <a:rPr lang="en-US" sz="1200" b="1">
                <a:latin typeface="微软雅黑" panose="020B0503020204020204" charset="-122"/>
                <a:ea typeface="微软雅黑" panose="020B0503020204020204" charset="-122"/>
                <a:cs typeface="Noto Sans S Chinese Bold" charset="0"/>
              </a:rPr>
              <a:t> </a:t>
            </a:r>
            <a:r>
              <a:rPr lang="en-US" sz="1200" b="0">
                <a:latin typeface="微软雅黑" panose="020B0503020204020204" charset="-122"/>
                <a:ea typeface="微软雅黑" panose="020B0503020204020204" charset="-122"/>
                <a:cs typeface="Noto Sans S Chinese Bold" charset="0"/>
              </a:rPr>
              <a:t>Plugging out Power Supply is a teaching method that is commonly used in programming education. It means that children are supposed to turn off the computer and participate in interactive games which center on the concepts they are expected to master. Through engaging games, children are able to have a clearer picture of important concepts and increase their curiosity for coding. We offer Plugging out Power Supply games for each concept in this course and hope educators can make the best of them to ignite children’s passion for coding.   </a:t>
            </a:r>
            <a:endParaRPr lang="zh-CN" altLang="en-US" sz="1200">
              <a:latin typeface="微软雅黑" panose="020B0503020204020204" charset="-122"/>
              <a:ea typeface="微软雅黑" panose="020B0503020204020204" charset="-122"/>
            </a:endParaRPr>
          </a:p>
        </p:txBody>
      </p:sp>
      <p:pic>
        <p:nvPicPr>
          <p:cNvPr id="31" name="图片 13"/>
          <p:cNvPicPr>
            <a:picLocks noChangeAspect="1"/>
          </p:cNvPicPr>
          <p:nvPr/>
        </p:nvPicPr>
        <p:blipFill>
          <a:blip r:embed="rId3"/>
          <a:stretch>
            <a:fillRect/>
          </a:stretch>
        </p:blipFill>
        <p:spPr>
          <a:xfrm>
            <a:off x="968375" y="847725"/>
            <a:ext cx="2230120" cy="1273810"/>
          </a:xfrm>
          <a:prstGeom prst="rect">
            <a:avLst/>
          </a:prstGeom>
        </p:spPr>
      </p:pic>
      <p:pic>
        <p:nvPicPr>
          <p:cNvPr id="33" name="图片 14"/>
          <p:cNvPicPr>
            <a:picLocks noChangeAspect="1"/>
          </p:cNvPicPr>
          <p:nvPr/>
        </p:nvPicPr>
        <p:blipFill>
          <a:blip r:embed="rId4"/>
          <a:stretch>
            <a:fillRect/>
          </a:stretch>
        </p:blipFill>
        <p:spPr>
          <a:xfrm>
            <a:off x="3301365" y="852170"/>
            <a:ext cx="2230120" cy="1268730"/>
          </a:xfrm>
          <a:prstGeom prst="rect">
            <a:avLst/>
          </a:prstGeom>
        </p:spPr>
      </p:pic>
      <p:pic>
        <p:nvPicPr>
          <p:cNvPr id="34" name="图片 15"/>
          <p:cNvPicPr>
            <a:picLocks noChangeAspect="1"/>
          </p:cNvPicPr>
          <p:nvPr/>
        </p:nvPicPr>
        <p:blipFill>
          <a:blip r:embed="rId5"/>
          <a:stretch>
            <a:fillRect/>
          </a:stretch>
        </p:blipFill>
        <p:spPr>
          <a:xfrm>
            <a:off x="5670550" y="852170"/>
            <a:ext cx="2190750" cy="1268730"/>
          </a:xfrm>
          <a:prstGeom prst="rect">
            <a:avLst/>
          </a:prstGeom>
        </p:spPr>
      </p:pic>
      <p:pic>
        <p:nvPicPr>
          <p:cNvPr id="35" name="图片 21"/>
          <p:cNvPicPr>
            <a:picLocks noChangeAspect="1"/>
          </p:cNvPicPr>
          <p:nvPr/>
        </p:nvPicPr>
        <p:blipFill>
          <a:blip r:embed="rId6"/>
          <a:stretch>
            <a:fillRect/>
          </a:stretch>
        </p:blipFill>
        <p:spPr>
          <a:xfrm>
            <a:off x="5665470" y="2257425"/>
            <a:ext cx="2195830" cy="1229995"/>
          </a:xfrm>
          <a:prstGeom prst="rect">
            <a:avLst/>
          </a:prstGeom>
        </p:spPr>
      </p:pic>
      <p:pic>
        <p:nvPicPr>
          <p:cNvPr id="36" name="图片 16"/>
          <p:cNvPicPr>
            <a:picLocks noChangeAspect="1"/>
          </p:cNvPicPr>
          <p:nvPr/>
        </p:nvPicPr>
        <p:blipFill>
          <a:blip r:embed="rId7"/>
          <a:stretch>
            <a:fillRect/>
          </a:stretch>
        </p:blipFill>
        <p:spPr>
          <a:xfrm>
            <a:off x="971550" y="2277745"/>
            <a:ext cx="2199005" cy="122999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Wrap up：Teachers and students work together to wrap up what they’ve learned. Have students fill in the self-review report. </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04" name="文本框 103"/>
          <p:cNvSpPr txBox="1"/>
          <p:nvPr/>
        </p:nvSpPr>
        <p:spPr>
          <a:xfrm>
            <a:off x="1078865" y="1067435"/>
            <a:ext cx="6821805" cy="1383665"/>
          </a:xfrm>
          <a:prstGeom prst="rect">
            <a:avLst/>
          </a:prstGeom>
          <a:noFill/>
          <a:ln w="9525">
            <a:noFill/>
          </a:ln>
        </p:spPr>
        <p:txBody>
          <a:bodyPr wrap="square">
            <a:spAutoFit/>
          </a:bodyPr>
          <a:p>
            <a:pPr indent="267970"/>
            <a:r>
              <a:rPr lang="en-US" sz="1400" b="1">
                <a:latin typeface="微软雅黑" panose="020B0503020204020204" charset="-122"/>
                <a:ea typeface="微软雅黑" panose="020B0503020204020204" charset="-122"/>
                <a:cs typeface="微软雅黑" panose="020B0503020204020204" charset="-122"/>
              </a:rPr>
              <a:t>Student Activity</a:t>
            </a:r>
            <a:r>
              <a:rPr lang="zh-CN" sz="1400" b="1">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In the Student Activity session, the course will provide a wide range of tasks for students to practice what they’ve learned. And to help students, teachers can give instructional scaffolds in this session. From beginning to advanced tasks, teachers will try to withdraw the scaffolds progressively and finally let students deliver projects and fulfill tasks on their own. </a:t>
            </a:r>
            <a:endParaRPr lang="en-US" altLang="en-US" sz="1400" b="0">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1140460" y="2631440"/>
            <a:ext cx="7005320" cy="521970"/>
          </a:xfrm>
          <a:prstGeom prst="rect">
            <a:avLst/>
          </a:prstGeom>
          <a:noFill/>
          <a:ln w="9525">
            <a:noFill/>
          </a:ln>
        </p:spPr>
        <p:txBody>
          <a:bodyPr wrap="square">
            <a:spAutoFit/>
          </a:bodyPr>
          <a:p>
            <a:pPr indent="200660"/>
            <a:r>
              <a:rPr lang="en-US" sz="1400" b="1">
                <a:latin typeface="微软雅黑" panose="020B0503020204020204" charset="-122"/>
                <a:ea typeface="微软雅黑" panose="020B0503020204020204" charset="-122"/>
                <a:cs typeface="微软雅黑" panose="020B0503020204020204" charset="-122"/>
              </a:rPr>
              <a:t>Wrap up</a:t>
            </a:r>
            <a:r>
              <a:rPr lang="zh-CN" sz="1400" b="1">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Teachers and students work together to wrap up what they’ve learned. Have students fill in the self-review report. </a:t>
            </a:r>
            <a:endParaRPr lang="zh-CN" altLang="en-US" sz="1400">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1099820" y="3153410"/>
            <a:ext cx="6800850" cy="737235"/>
          </a:xfrm>
          <a:prstGeom prst="rect">
            <a:avLst/>
          </a:prstGeom>
          <a:noFill/>
          <a:ln w="9525">
            <a:noFill/>
          </a:ln>
        </p:spPr>
        <p:txBody>
          <a:bodyPr wrap="square">
            <a:spAutoFit/>
          </a:bodyPr>
          <a:p>
            <a:pPr indent="200025"/>
            <a:r>
              <a:rPr lang="en-US" sz="1400" b="1">
                <a:solidFill>
                  <a:srgbClr val="538135"/>
                </a:solidFill>
                <a:latin typeface="微软雅黑" panose="020B0503020204020204" charset="-122"/>
                <a:ea typeface="微软雅黑" panose="020B0503020204020204" charset="-122"/>
                <a:cs typeface="微软雅黑" panose="020B0503020204020204" charset="-122"/>
              </a:rPr>
              <a:t>Assessment</a:t>
            </a:r>
            <a:r>
              <a:rPr lang="zh-CN" sz="1400" b="1">
                <a:solidFill>
                  <a:srgbClr val="538135"/>
                </a:solidFill>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The assessment session consists of two parts: Self-review Report and Project Report</a:t>
            </a:r>
            <a:r>
              <a:rPr lang="zh-CN" sz="1400" b="0">
                <a:latin typeface="微软雅黑" panose="020B0503020204020204" charset="-122"/>
                <a:ea typeface="微软雅黑" panose="020B0503020204020204" charset="-122"/>
                <a:cs typeface="微软雅黑" panose="020B0503020204020204" charset="-122"/>
              </a:rPr>
              <a:t>：</a:t>
            </a:r>
            <a:endParaRPr lang="zh-CN" altLang="en-US" sz="1400">
              <a:latin typeface="微软雅黑" panose="020B0503020204020204" charset="-122"/>
              <a:ea typeface="微软雅黑" panose="020B0503020204020204" charset="-122"/>
              <a:cs typeface="微软雅黑" panose="020B0503020204020204" charset="-122"/>
            </a:endParaRPr>
          </a:p>
        </p:txBody>
      </p:sp>
      <p:pic>
        <p:nvPicPr>
          <p:cNvPr id="6" name="图片 5"/>
          <p:cNvPicPr/>
          <p:nvPr/>
        </p:nvPicPr>
        <p:blipFill>
          <a:blip r:embed="rId2"/>
          <a:stretch>
            <a:fillRect/>
          </a:stretch>
        </p:blipFill>
        <p:spPr>
          <a:xfrm>
            <a:off x="2213610" y="3797935"/>
            <a:ext cx="5430520" cy="933450"/>
          </a:xfrm>
          <a:prstGeom prst="rect">
            <a:avLst/>
          </a:prstGeom>
          <a:noFill/>
          <a:ln w="9525">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Wrap up：Teachers and students work together to wrap up what they’ve learned. Have students fill in the self-review report. </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7" name="文本框 6"/>
          <p:cNvSpPr txBox="1"/>
          <p:nvPr/>
        </p:nvSpPr>
        <p:spPr>
          <a:xfrm>
            <a:off x="813435" y="797560"/>
            <a:ext cx="7517765" cy="3969385"/>
          </a:xfrm>
          <a:prstGeom prst="rect">
            <a:avLst/>
          </a:prstGeom>
          <a:noFill/>
          <a:ln w="9525">
            <a:noFill/>
          </a:ln>
        </p:spPr>
        <p:txBody>
          <a:bodyPr wrap="square">
            <a:spAutoFit/>
          </a:bodyPr>
          <a:p>
            <a:pPr indent="267970"/>
            <a:r>
              <a:rPr lang="en-US" sz="1400" b="1">
                <a:latin typeface="微软雅黑" panose="020B0503020204020204" charset="-122"/>
                <a:ea typeface="微软雅黑" panose="020B0503020204020204" charset="-122"/>
                <a:cs typeface="微软雅黑" panose="020B0503020204020204" charset="-122"/>
              </a:rPr>
              <a:t>The self-review report </a:t>
            </a:r>
            <a:r>
              <a:rPr lang="en-US" sz="1400" b="0">
                <a:latin typeface="微软雅黑" panose="020B0503020204020204" charset="-122"/>
                <a:ea typeface="微软雅黑" panose="020B0503020204020204" charset="-122"/>
                <a:cs typeface="微软雅黑" panose="020B0503020204020204" charset="-122"/>
              </a:rPr>
              <a:t>is designed to assist students in reviewing the concept they’ve learned about at the end of the session and what they like or dislike about the class session. To avoid annoyance among students, it’s important to make it clear in the report that </a:t>
            </a:r>
            <a:r>
              <a:rPr lang="en-US" sz="1400" b="1">
                <a:latin typeface="微软雅黑" panose="020B0503020204020204" charset="-122"/>
                <a:ea typeface="微软雅黑" panose="020B0503020204020204" charset="-122"/>
                <a:cs typeface="微软雅黑" panose="020B0503020204020204" charset="-122"/>
              </a:rPr>
              <a:t>students can give one or two sentences as the answer to each question</a:t>
            </a:r>
            <a:r>
              <a:rPr lang="en-US" sz="1400" b="0">
                <a:latin typeface="微软雅黑" panose="020B0503020204020204" charset="-122"/>
                <a:ea typeface="微软雅黑" panose="020B0503020204020204" charset="-122"/>
                <a:cs typeface="微软雅黑" panose="020B0503020204020204" charset="-122"/>
              </a:rPr>
              <a:t>.  </a:t>
            </a:r>
            <a:r>
              <a:rPr lang="en-US" sz="1400" b="1">
                <a:latin typeface="微软雅黑" panose="020B0503020204020204" charset="-122"/>
                <a:ea typeface="微软雅黑" panose="020B0503020204020204" charset="-122"/>
                <a:cs typeface="微软雅黑" panose="020B0503020204020204" charset="-122"/>
              </a:rPr>
              <a:t>    </a:t>
            </a:r>
            <a:endParaRPr lang="en-US" sz="1400" b="1">
              <a:latin typeface="微软雅黑" panose="020B0503020204020204" charset="-122"/>
              <a:ea typeface="微软雅黑" panose="020B0503020204020204" charset="-122"/>
              <a:cs typeface="微软雅黑" panose="020B0503020204020204" charset="-122"/>
            </a:endParaRPr>
          </a:p>
          <a:p>
            <a:pPr indent="267970"/>
            <a:r>
              <a:rPr lang="en-US" sz="1400" b="1">
                <a:latin typeface="微软雅黑" panose="020B0503020204020204" charset="-122"/>
                <a:ea typeface="微软雅黑" panose="020B0503020204020204" charset="-122"/>
                <a:cs typeface="微软雅黑" panose="020B0503020204020204" charset="-122"/>
              </a:rPr>
              <a:t>    Project Report</a:t>
            </a:r>
            <a:r>
              <a:rPr lang="zh-CN" sz="1400" b="0">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When students are learning about the first three concepts( Event, Sequencing and Loop), they are expected to deliver a simple project at the end of each session. To achieve this goal, the project report is designed to make students: 1) Have a clear design goal 2) Record the inspirations 3) Review the strengths and weaknesses of the project 4) Review the collaborative process 5) Refine the plan. Moreover, children can follow the questions flow of the project report to showcase their projects.      </a:t>
            </a:r>
            <a:endParaRPr lang="en-US" sz="1400" b="0">
              <a:latin typeface="微软雅黑" panose="020B0503020204020204" charset="-122"/>
              <a:ea typeface="微软雅黑" panose="020B0503020204020204" charset="-122"/>
              <a:cs typeface="微软雅黑" panose="020B0503020204020204" charset="-122"/>
            </a:endParaRPr>
          </a:p>
          <a:p>
            <a:pPr indent="267970"/>
            <a:r>
              <a:rPr lang="en-US" sz="1400" b="0">
                <a:latin typeface="微软雅黑" panose="020B0503020204020204" charset="-122"/>
                <a:ea typeface="微软雅黑" panose="020B0503020204020204" charset="-122"/>
                <a:cs typeface="微软雅黑" panose="020B0503020204020204" charset="-122"/>
              </a:rPr>
              <a:t>And the courses try to help students have a better understanding of the latter  three concepts by taking the form of Challenges Cards. Students can accomplish the challenges independently or collaboratively. So you might notice that there is no project report for last three concepts. </a:t>
            </a:r>
            <a:endParaRPr lang="zh-CN" altLang="en-US" sz="140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Wrap up：Teachers and students work together to wrap up what they’ve learned. Have students fill in the self-review report. </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3" name="文本框 2"/>
          <p:cNvSpPr txBox="1"/>
          <p:nvPr/>
        </p:nvSpPr>
        <p:spPr>
          <a:xfrm>
            <a:off x="1584960" y="621983"/>
            <a:ext cx="5080000" cy="275590"/>
          </a:xfrm>
          <a:prstGeom prst="rect">
            <a:avLst/>
          </a:prstGeom>
          <a:noFill/>
          <a:ln w="9525">
            <a:noFill/>
          </a:ln>
        </p:spPr>
        <p:txBody>
          <a:bodyPr>
            <a:spAutoFit/>
          </a:bodyPr>
          <a:p>
            <a:pPr indent="266700"/>
            <a:r>
              <a:rPr lang="en-US" sz="1200" b="1">
                <a:solidFill>
                  <a:srgbClr val="538135"/>
                </a:solidFill>
                <a:latin typeface="微软雅黑" panose="020B0503020204020204" charset="-122"/>
                <a:ea typeface="微软雅黑" panose="020B0503020204020204" charset="-122"/>
                <a:cs typeface="微软雅黑" panose="020B0503020204020204" charset="-122"/>
              </a:rPr>
              <a:t>Cooperative Learning Advice</a:t>
            </a:r>
            <a:r>
              <a:rPr lang="zh-CN" sz="1200" b="1">
                <a:solidFill>
                  <a:srgbClr val="538135"/>
                </a:solidFill>
                <a:latin typeface="微软雅黑" panose="020B0503020204020204" charset="-122"/>
                <a:ea typeface="微软雅黑" panose="020B0503020204020204" charset="-122"/>
                <a:cs typeface="微软雅黑" panose="020B0503020204020204" charset="-122"/>
              </a:rPr>
              <a:t>：</a:t>
            </a:r>
            <a:endParaRPr lang="zh-CN" altLang="en-US" sz="1200">
              <a:latin typeface="微软雅黑" panose="020B0503020204020204" charset="-122"/>
              <a:ea typeface="微软雅黑" panose="020B0503020204020204" charset="-122"/>
              <a:cs typeface="微软雅黑" panose="020B0503020204020204" charset="-122"/>
            </a:endParaRPr>
          </a:p>
        </p:txBody>
      </p:sp>
      <p:pic>
        <p:nvPicPr>
          <p:cNvPr id="6" name="图片 5"/>
          <p:cNvPicPr/>
          <p:nvPr/>
        </p:nvPicPr>
        <p:blipFill>
          <a:blip r:embed="rId2"/>
          <a:stretch>
            <a:fillRect/>
          </a:stretch>
        </p:blipFill>
        <p:spPr>
          <a:xfrm>
            <a:off x="1584960" y="874713"/>
            <a:ext cx="3933825" cy="2628900"/>
          </a:xfrm>
          <a:prstGeom prst="rect">
            <a:avLst/>
          </a:prstGeom>
          <a:noFill/>
          <a:ln w="9525">
            <a:noFill/>
          </a:ln>
        </p:spPr>
      </p:pic>
      <p:sp>
        <p:nvSpPr>
          <p:cNvPr id="107" name="文本框 106"/>
          <p:cNvSpPr txBox="1"/>
          <p:nvPr/>
        </p:nvSpPr>
        <p:spPr>
          <a:xfrm>
            <a:off x="1287780" y="3143885"/>
            <a:ext cx="6597015" cy="1753235"/>
          </a:xfrm>
          <a:prstGeom prst="rect">
            <a:avLst/>
          </a:prstGeom>
          <a:noFill/>
          <a:ln w="9525">
            <a:noFill/>
          </a:ln>
        </p:spPr>
        <p:txBody>
          <a:bodyPr wrap="square">
            <a:spAutoFit/>
          </a:bodyPr>
          <a:p>
            <a:pPr indent="304800"/>
            <a:r>
              <a:rPr lang="en-US" sz="1200" b="1">
                <a:solidFill>
                  <a:srgbClr val="538135"/>
                </a:solidFill>
                <a:latin typeface="微软雅黑" panose="020B0503020204020204" charset="-122"/>
                <a:ea typeface="微软雅黑" panose="020B0503020204020204" charset="-122"/>
                <a:cs typeface="Noto Sans S Chinese Regular" charset="0"/>
              </a:rPr>
              <a:t> </a:t>
            </a:r>
            <a:r>
              <a:rPr lang="en-US" sz="1200" b="0">
                <a:latin typeface="微软雅黑" panose="020B0503020204020204" charset="-122"/>
                <a:ea typeface="微软雅黑" panose="020B0503020204020204" charset="-122"/>
                <a:cs typeface="Noto Sans S Chinese Regular" charset="0"/>
              </a:rPr>
              <a:t>     We suggest that educators encourage students to </a:t>
            </a:r>
            <a:r>
              <a:rPr lang="en-US" sz="1200" b="1">
                <a:latin typeface="微软雅黑" panose="020B0503020204020204" charset="-122"/>
                <a:ea typeface="微软雅黑" panose="020B0503020204020204" charset="-122"/>
                <a:cs typeface="Noto Sans S Chinese Regular" charset="0"/>
              </a:rPr>
              <a:t>Program in Pair </a:t>
            </a:r>
            <a:r>
              <a:rPr lang="en-US" sz="1200" b="0">
                <a:latin typeface="微软雅黑" panose="020B0503020204020204" charset="-122"/>
                <a:ea typeface="微软雅黑" panose="020B0503020204020204" charset="-122"/>
                <a:cs typeface="Noto Sans S Chinese Regular" charset="0"/>
              </a:rPr>
              <a:t>in the Student Activity sessions. That is to say, one student acts as the driver who controls the mouse and another student as the navigator who directs the driver and controls the Codey Rocky. The ideal situation is: The two students learn from each other while accomplishing the task in pairs. Both of them must follow the rule: The navigator is forbidden to touch the mouse and two students should switch roles when they finish one task.  </a:t>
            </a:r>
            <a:endParaRPr lang="zh-CN" altLang="en-US" sz="120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9" name="圆角矩形标注 18"/>
          <p:cNvSpPr/>
          <p:nvPr/>
        </p:nvSpPr>
        <p:spPr>
          <a:xfrm rot="16200000">
            <a:off x="2468620" y="187421"/>
            <a:ext cx="1737619" cy="3767589"/>
          </a:xfrm>
          <a:prstGeom prst="wedgeRoundRectCallout">
            <a:avLst>
              <a:gd name="adj1" fmla="val -21701"/>
              <a:gd name="adj2" fmla="val 56492"/>
              <a:gd name="adj3" fmla="val 16667"/>
            </a:avLst>
          </a:pr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标题 1"/>
          <p:cNvSpPr>
            <a:spLocks noGrp="1"/>
          </p:cNvSpPr>
          <p:nvPr>
            <p:ph type="ctrTitle"/>
          </p:nvPr>
        </p:nvSpPr>
        <p:spPr>
          <a:xfrm>
            <a:off x="1074801" y="1528470"/>
            <a:ext cx="4616753" cy="1085492"/>
          </a:xfrm>
          <a:noFill/>
        </p:spPr>
        <p:txBody>
          <a:bodyPr>
            <a:noAutofit/>
          </a:bodyPr>
          <a:lstStyle/>
          <a:p>
            <a:b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b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“Event”</a:t>
            </a:r>
            <a:endParaRPr kumimoji="1" lang="zh-CN" altLang="en-US" sz="8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 10"/>
          <p:cNvGrpSpPr/>
          <p:nvPr/>
        </p:nvGrpSpPr>
        <p:grpSpPr>
          <a:xfrm>
            <a:off x="5585495" y="1528470"/>
            <a:ext cx="2251161" cy="3056382"/>
            <a:chOff x="5685708" y="1570533"/>
            <a:chExt cx="1861389" cy="2527192"/>
          </a:xfrm>
        </p:grpSpPr>
        <p:sp>
          <p:nvSpPr>
            <p:cNvPr id="31" name="椭圆 30"/>
            <p:cNvSpPr/>
            <p:nvPr/>
          </p:nvSpPr>
          <p:spPr>
            <a:xfrm>
              <a:off x="5828025" y="387740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0" name="图片 29"/>
            <p:cNvPicPr>
              <a:picLocks noChangeAspect="1"/>
            </p:cNvPicPr>
            <p:nvPr/>
          </p:nvPicPr>
          <p:blipFill>
            <a:blip r:embed="rId2" cstate="screen"/>
            <a:stretch>
              <a:fillRect/>
            </a:stretch>
          </p:blipFill>
          <p:spPr>
            <a:xfrm flipH="1">
              <a:off x="5685708" y="1570533"/>
              <a:ext cx="1861389" cy="2417031"/>
            </a:xfrm>
            <a:prstGeom prst="rect">
              <a:avLst/>
            </a:prstGeom>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smtClean="0">
                <a:solidFill>
                  <a:srgbClr val="FF0000"/>
                </a:solidFill>
                <a:latin typeface="微软雅黑" panose="020B0503020204020204" charset="-122"/>
                <a:ea typeface="微软雅黑" panose="020B0503020204020204" charset="-122"/>
                <a:cs typeface="微软雅黑" panose="020B0503020204020204" charset="-122"/>
              </a:rPr>
              <a:t>Event </a:t>
            </a:r>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is an action that causes things to happen.</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6" name="图片 5"/>
          <p:cNvPicPr>
            <a:picLocks noChangeAspect="1"/>
          </p:cNvPicPr>
          <p:nvPr/>
        </p:nvPicPr>
        <p:blipFill>
          <a:blip r:embed="rId2"/>
          <a:stretch>
            <a:fillRect/>
          </a:stretch>
        </p:blipFill>
        <p:spPr>
          <a:xfrm>
            <a:off x="5314966" y="1458142"/>
            <a:ext cx="1352111" cy="1977208"/>
          </a:xfrm>
          <a:prstGeom prst="rect">
            <a:avLst/>
          </a:prstGeom>
        </p:spPr>
      </p:pic>
      <p:sp>
        <p:nvSpPr>
          <p:cNvPr id="7" name="椭圆 6"/>
          <p:cNvSpPr/>
          <p:nvPr/>
        </p:nvSpPr>
        <p:spPr>
          <a:xfrm>
            <a:off x="2434502" y="331891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2" name="组 11"/>
          <p:cNvGrpSpPr/>
          <p:nvPr/>
        </p:nvGrpSpPr>
        <p:grpSpPr>
          <a:xfrm>
            <a:off x="2306847" y="1853361"/>
            <a:ext cx="1680267" cy="1623600"/>
            <a:chOff x="2306847" y="1845866"/>
            <a:chExt cx="1680267" cy="1616248"/>
          </a:xfrm>
        </p:grpSpPr>
        <p:pic>
          <p:nvPicPr>
            <p:cNvPr id="2" name="图片 1"/>
            <p:cNvPicPr>
              <a:picLocks noChangeAspect="1"/>
            </p:cNvPicPr>
            <p:nvPr/>
          </p:nvPicPr>
          <p:blipFill>
            <a:blip r:embed="rId3" cstate="screen"/>
            <a:stretch>
              <a:fillRect/>
            </a:stretch>
          </p:blipFill>
          <p:spPr>
            <a:xfrm>
              <a:off x="2306847" y="1845866"/>
              <a:ext cx="1238579" cy="1597721"/>
            </a:xfrm>
            <a:prstGeom prst="rect">
              <a:avLst/>
            </a:prstGeom>
          </p:spPr>
        </p:pic>
        <p:pic>
          <p:nvPicPr>
            <p:cNvPr id="9" name="图片 8"/>
            <p:cNvPicPr>
              <a:picLocks noChangeAspect="1"/>
            </p:cNvPicPr>
            <p:nvPr/>
          </p:nvPicPr>
          <p:blipFill>
            <a:blip r:embed="rId4" cstate="screen"/>
            <a:stretch>
              <a:fillRect/>
            </a:stretch>
          </p:blipFill>
          <p:spPr>
            <a:xfrm>
              <a:off x="3316416" y="3079446"/>
              <a:ext cx="670698" cy="382668"/>
            </a:xfrm>
            <a:prstGeom prst="rect">
              <a:avLst/>
            </a:prstGeom>
          </p:spPr>
        </p:pic>
        <p:pic>
          <p:nvPicPr>
            <p:cNvPr id="15" name="图片 14"/>
            <p:cNvPicPr>
              <a:picLocks noChangeAspect="1"/>
            </p:cNvPicPr>
            <p:nvPr/>
          </p:nvPicPr>
          <p:blipFill>
            <a:blip r:embed="rId5" cstate="screen"/>
            <a:stretch>
              <a:fillRect/>
            </a:stretch>
          </p:blipFill>
          <p:spPr>
            <a:xfrm>
              <a:off x="3368279" y="2844561"/>
              <a:ext cx="281803" cy="236575"/>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8489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When the panda presses the button, the light bulb lights up.</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 name="图片 9"/>
          <p:cNvPicPr>
            <a:picLocks noChangeAspect="1"/>
          </p:cNvPicPr>
          <p:nvPr/>
        </p:nvPicPr>
        <p:blipFill>
          <a:blip r:embed="rId2"/>
          <a:stretch>
            <a:fillRect/>
          </a:stretch>
        </p:blipFill>
        <p:spPr>
          <a:xfrm>
            <a:off x="5124371" y="1274792"/>
            <a:ext cx="1733299" cy="2138400"/>
          </a:xfrm>
          <a:prstGeom prst="rect">
            <a:avLst/>
          </a:prstGeom>
        </p:spPr>
      </p:pic>
      <p:pic>
        <p:nvPicPr>
          <p:cNvPr id="4" name="图片 3"/>
          <p:cNvPicPr>
            <a:picLocks noChangeAspect="1"/>
          </p:cNvPicPr>
          <p:nvPr/>
        </p:nvPicPr>
        <p:blipFill>
          <a:blip r:embed="rId3" cstate="screen"/>
          <a:stretch>
            <a:fillRect/>
          </a:stretch>
        </p:blipFill>
        <p:spPr>
          <a:xfrm>
            <a:off x="3316416" y="3079446"/>
            <a:ext cx="670698" cy="382668"/>
          </a:xfrm>
          <a:prstGeom prst="rect">
            <a:avLst/>
          </a:prstGeom>
        </p:spPr>
      </p:pic>
      <p:pic>
        <p:nvPicPr>
          <p:cNvPr id="5" name="图片 4"/>
          <p:cNvPicPr>
            <a:picLocks noChangeAspect="1"/>
          </p:cNvPicPr>
          <p:nvPr/>
        </p:nvPicPr>
        <p:blipFill>
          <a:blip r:embed="rId4" cstate="screen"/>
          <a:stretch>
            <a:fillRect/>
          </a:stretch>
        </p:blipFill>
        <p:spPr>
          <a:xfrm>
            <a:off x="2299352" y="1831467"/>
            <a:ext cx="1305431" cy="1623600"/>
          </a:xfrm>
          <a:prstGeom prst="rect">
            <a:avLst/>
          </a:prstGeom>
        </p:spPr>
      </p:pic>
      <p:pic>
        <p:nvPicPr>
          <p:cNvPr id="7" name="图片 6"/>
          <p:cNvPicPr>
            <a:picLocks noChangeAspect="1"/>
          </p:cNvPicPr>
          <p:nvPr/>
        </p:nvPicPr>
        <p:blipFill>
          <a:blip r:embed="rId5" cstate="screen"/>
          <a:stretch>
            <a:fillRect/>
          </a:stretch>
        </p:blipFill>
        <p:spPr>
          <a:xfrm>
            <a:off x="3361724" y="2946958"/>
            <a:ext cx="290041" cy="132488"/>
          </a:xfrm>
          <a:prstGeom prst="rect">
            <a:avLst/>
          </a:prstGeom>
        </p:spPr>
      </p:pic>
      <p:sp>
        <p:nvSpPr>
          <p:cNvPr id="19" name="椭圆 18"/>
          <p:cNvSpPr/>
          <p:nvPr/>
        </p:nvSpPr>
        <p:spPr>
          <a:xfrm>
            <a:off x="2434502" y="331891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1016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The action of pressing the button is an “Event”.</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 name="图片 9"/>
          <p:cNvPicPr>
            <a:picLocks noChangeAspect="1"/>
          </p:cNvPicPr>
          <p:nvPr/>
        </p:nvPicPr>
        <p:blipFill>
          <a:blip r:embed="rId2"/>
          <a:stretch>
            <a:fillRect/>
          </a:stretch>
        </p:blipFill>
        <p:spPr>
          <a:xfrm>
            <a:off x="5124371" y="1274792"/>
            <a:ext cx="1733299" cy="2138400"/>
          </a:xfrm>
          <a:prstGeom prst="rect">
            <a:avLst/>
          </a:prstGeom>
        </p:spPr>
      </p:pic>
      <p:pic>
        <p:nvPicPr>
          <p:cNvPr id="4" name="图片 3"/>
          <p:cNvPicPr>
            <a:picLocks noChangeAspect="1"/>
          </p:cNvPicPr>
          <p:nvPr/>
        </p:nvPicPr>
        <p:blipFill>
          <a:blip r:embed="rId3" cstate="screen"/>
          <a:stretch>
            <a:fillRect/>
          </a:stretch>
        </p:blipFill>
        <p:spPr>
          <a:xfrm>
            <a:off x="3316416" y="3079446"/>
            <a:ext cx="670698" cy="382668"/>
          </a:xfrm>
          <a:prstGeom prst="rect">
            <a:avLst/>
          </a:prstGeom>
        </p:spPr>
      </p:pic>
      <p:pic>
        <p:nvPicPr>
          <p:cNvPr id="5" name="图片 4"/>
          <p:cNvPicPr>
            <a:picLocks noChangeAspect="1"/>
          </p:cNvPicPr>
          <p:nvPr/>
        </p:nvPicPr>
        <p:blipFill>
          <a:blip r:embed="rId4" cstate="screen"/>
          <a:stretch>
            <a:fillRect/>
          </a:stretch>
        </p:blipFill>
        <p:spPr>
          <a:xfrm>
            <a:off x="2299352" y="1831467"/>
            <a:ext cx="1305431" cy="1623600"/>
          </a:xfrm>
          <a:prstGeom prst="rect">
            <a:avLst/>
          </a:prstGeom>
        </p:spPr>
      </p:pic>
      <p:pic>
        <p:nvPicPr>
          <p:cNvPr id="7" name="图片 6"/>
          <p:cNvPicPr>
            <a:picLocks noChangeAspect="1"/>
          </p:cNvPicPr>
          <p:nvPr/>
        </p:nvPicPr>
        <p:blipFill>
          <a:blip r:embed="rId5" cstate="screen"/>
          <a:stretch>
            <a:fillRect/>
          </a:stretch>
        </p:blipFill>
        <p:spPr>
          <a:xfrm>
            <a:off x="3361724" y="2946958"/>
            <a:ext cx="290041" cy="132488"/>
          </a:xfrm>
          <a:prstGeom prst="rect">
            <a:avLst/>
          </a:prstGeom>
        </p:spPr>
      </p:pic>
      <p:sp>
        <p:nvSpPr>
          <p:cNvPr id="19" name="椭圆 18"/>
          <p:cNvSpPr/>
          <p:nvPr/>
        </p:nvSpPr>
        <p:spPr>
          <a:xfrm>
            <a:off x="2434502" y="331891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In computer programming, we need  to firstly select an event to trigger the program.</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2"/>
          <a:stretch>
            <a:fillRect/>
          </a:stretch>
        </p:blipFill>
        <p:spPr>
          <a:xfrm>
            <a:off x="2236762" y="1314608"/>
            <a:ext cx="4670476" cy="20114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9" name="圆角矩形标注 18"/>
          <p:cNvSpPr/>
          <p:nvPr/>
        </p:nvSpPr>
        <p:spPr>
          <a:xfrm rot="16200000">
            <a:off x="2465608" y="-21132"/>
            <a:ext cx="1728000" cy="4194313"/>
          </a:xfrm>
          <a:prstGeom prst="wedgeRoundRectCallout">
            <a:avLst>
              <a:gd name="adj1" fmla="val -21701"/>
              <a:gd name="adj2" fmla="val 56492"/>
              <a:gd name="adj3" fmla="val 16667"/>
            </a:avLst>
          </a:pr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标题 1"/>
          <p:cNvSpPr>
            <a:spLocks noGrp="1"/>
          </p:cNvSpPr>
          <p:nvPr>
            <p:ph type="ctrTitle"/>
          </p:nvPr>
        </p:nvSpPr>
        <p:spPr>
          <a:xfrm>
            <a:off x="1074801" y="1528470"/>
            <a:ext cx="4616753" cy="1085492"/>
          </a:xfrm>
          <a:noFill/>
        </p:spPr>
        <p:txBody>
          <a:bodyPr>
            <a:noAutofit/>
          </a:bodyPr>
          <a:lstStyle/>
          <a:p>
            <a:b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br>
              <a:rPr kumimoji="1" lang="en-US" altLang="zh-CN" sz="5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r>
              <a:rPr kumimoji="1" lang="en-US" altLang="zh-CN" sz="4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“Sequencing”</a:t>
            </a:r>
            <a:endParaRPr kumimoji="1" lang="zh-CN" altLang="en-US" sz="4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 10"/>
          <p:cNvGrpSpPr/>
          <p:nvPr/>
        </p:nvGrpSpPr>
        <p:grpSpPr>
          <a:xfrm>
            <a:off x="5585495" y="1528470"/>
            <a:ext cx="2251161" cy="3056382"/>
            <a:chOff x="5685708" y="1570533"/>
            <a:chExt cx="1861389" cy="2527192"/>
          </a:xfrm>
        </p:grpSpPr>
        <p:sp>
          <p:nvSpPr>
            <p:cNvPr id="31" name="椭圆 30"/>
            <p:cNvSpPr/>
            <p:nvPr/>
          </p:nvSpPr>
          <p:spPr>
            <a:xfrm>
              <a:off x="5828025" y="387740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0" name="图片 29"/>
            <p:cNvPicPr>
              <a:picLocks noChangeAspect="1"/>
            </p:cNvPicPr>
            <p:nvPr/>
          </p:nvPicPr>
          <p:blipFill>
            <a:blip r:embed="rId2" cstate="screen"/>
            <a:stretch>
              <a:fillRect/>
            </a:stretch>
          </p:blipFill>
          <p:spPr>
            <a:xfrm flipH="1">
              <a:off x="5685708" y="1570533"/>
              <a:ext cx="1861389" cy="2417031"/>
            </a:xfrm>
            <a:prstGeom prst="rect">
              <a:avLst/>
            </a:prstGeom>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666820"/>
            <a:ext cx="8882539" cy="522730"/>
          </a:xfrm>
        </p:spPr>
        <p:txBody>
          <a:bodyPr>
            <a:noAutofit/>
          </a:bodyPr>
          <a:lstStyle/>
          <a:p>
            <a:r>
              <a:rPr lang="en-US" altLang="zh-CN" sz="2400" b="1" dirty="0" smtClean="0">
                <a:latin typeface="微软雅黑" panose="020B0503020204020204" charset="-122"/>
                <a:ea typeface="微软雅黑" panose="020B0503020204020204" charset="-122"/>
                <a:cs typeface="微软雅黑" panose="020B0503020204020204" charset="-122"/>
              </a:rPr>
              <a:t>Introduction to Basic Coding Course </a:t>
            </a:r>
            <a:endParaRPr lang="en-US" altLang="zh-CN" sz="2400" b="1" dirty="0" smtClean="0">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nvSpPr>
        <p:spPr>
          <a:xfrm>
            <a:off x="996950" y="1316355"/>
            <a:ext cx="7252335" cy="2030095"/>
          </a:xfrm>
          <a:prstGeom prst="rect">
            <a:avLst/>
          </a:prstGeom>
          <a:noFill/>
          <a:ln w="9525">
            <a:noFill/>
          </a:ln>
        </p:spPr>
        <p:txBody>
          <a:bodyPr wrap="square">
            <a:spAutoFit/>
          </a:bodyPr>
          <a:p>
            <a:pPr indent="0"/>
            <a:r>
              <a:rPr lang="en-US" sz="1400" b="0">
                <a:latin typeface="微软雅黑" panose="020B0503020204020204" charset="-122"/>
                <a:ea typeface="微软雅黑" panose="020B0503020204020204" charset="-122"/>
              </a:rPr>
              <a:t>   The range of courses involves six basic concepts of programming: </a:t>
            </a:r>
            <a:r>
              <a:rPr lang="en-US" sz="1400" b="1">
                <a:latin typeface="微软雅黑" panose="020B0503020204020204" charset="-122"/>
                <a:ea typeface="微软雅黑" panose="020B0503020204020204" charset="-122"/>
              </a:rPr>
              <a:t>Event, Sequencing, Loop, Conditional, Function, Variable</a:t>
            </a:r>
            <a:r>
              <a:rPr lang="en-US" sz="1400" b="0">
                <a:latin typeface="微软雅黑" panose="020B0503020204020204" charset="-122"/>
                <a:ea typeface="微软雅黑" panose="020B0503020204020204" charset="-122"/>
              </a:rPr>
              <a:t>. It is designed to motivate students’ interest in learning through sessions like Everyday Examples, Fun Games, Task Card, Project Design, Self-review and Project Report, and aims to help students lay a solid foundation for further study in programming. The courses can be divided into 8-10 class sessions (16-20 class periods) and provide projects and task cards with different difficulty levels, enabling teachers to tailor their plans according to the ages and current level of knowledge of students.         </a:t>
            </a:r>
            <a:endParaRPr lang="en-US" sz="1400" b="0">
              <a:latin typeface="微软雅黑" panose="020B0503020204020204" charset="-122"/>
              <a:ea typeface="微软雅黑" panose="020B0503020204020204" charset="-122"/>
            </a:endParaRPr>
          </a:p>
          <a:p>
            <a:pPr indent="0"/>
            <a:endParaRPr lang="en-US" altLang="en-US" sz="1400" b="0">
              <a:latin typeface="微软雅黑" panose="020B0503020204020204" charset="-122"/>
              <a:ea typeface="微软雅黑" panose="020B0503020204020204" charset="-122"/>
            </a:endParaRPr>
          </a:p>
        </p:txBody>
      </p:sp>
      <p:sp>
        <p:nvSpPr>
          <p:cNvPr id="11" name="文本框 10"/>
          <p:cNvSpPr txBox="1"/>
          <p:nvPr/>
        </p:nvSpPr>
        <p:spPr>
          <a:xfrm>
            <a:off x="996950" y="3266440"/>
            <a:ext cx="7252335" cy="1599565"/>
          </a:xfrm>
          <a:prstGeom prst="rect">
            <a:avLst/>
          </a:prstGeom>
          <a:noFill/>
          <a:ln w="9525">
            <a:noFill/>
          </a:ln>
        </p:spPr>
        <p:txBody>
          <a:bodyPr wrap="square">
            <a:spAutoFit/>
          </a:bodyPr>
          <a:p>
            <a:pPr indent="0"/>
            <a:r>
              <a:rPr lang="en-US" sz="1400" b="1">
                <a:solidFill>
                  <a:srgbClr val="538135"/>
                </a:solidFill>
                <a:latin typeface="微软雅黑" panose="020B0503020204020204" charset="-122"/>
                <a:ea typeface="微软雅黑" panose="020B0503020204020204" charset="-122"/>
                <a:cs typeface="微软雅黑" panose="020B0503020204020204" charset="-122"/>
              </a:rPr>
              <a:t>Product Overview:</a:t>
            </a:r>
            <a:r>
              <a:rPr lang="en-US" sz="1400" b="0">
                <a:latin typeface="微软雅黑" panose="020B0503020204020204" charset="-122"/>
                <a:ea typeface="微软雅黑" panose="020B0503020204020204" charset="-122"/>
                <a:cs typeface="微软雅黑" panose="020B0503020204020204" charset="-122"/>
              </a:rPr>
              <a:t>   We design the courses on the basis of Codey Rocky (hardware) and the mBlock 5</a:t>
            </a:r>
            <a:r>
              <a:rPr lang="zh-CN" sz="1400" b="0">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software</a:t>
            </a:r>
            <a:r>
              <a:rPr lang="zh-CN" sz="1400" b="0">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 The combination of playful hardware and powerful software let children learn to code while playing and allows them to develop themselves in terms of programming skills, logical thinking, computational thinking and collaborative skills.   </a:t>
            </a:r>
            <a:endParaRPr lang="en-US" altLang="en-US" sz="1400" b="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37709" y="11128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If the panda wants to put the watermelon in the refrigerater, it should follow the steps as below: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30" name="Picture 6" descr="http://imglf5.nosdn.127.net/img/NkdaNWVCTC80bkUyaVM3ZVorKzE0dUxyTTVWM0ZwOFBQMlZWRmx5TnBRZ296S256WWRkMVd3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0049" y="2676499"/>
            <a:ext cx="1113315" cy="7970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imglf3.nosdn.127.net/img/NkdaNWVCTC80bkUyaVM3ZVorKzE0dm9EaU9vOHVjd1VSUjJiSlA1c3BWeCtrYXBqc1U3L0F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8658" y="1189118"/>
            <a:ext cx="1526858" cy="23501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Step 1</a:t>
            </a:r>
            <a:r>
              <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Open the fridge.</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5.nosdn.127.net/img/NkdaNWVCTC80bkUyaVM3ZVorKzE0Z2V1d3VXaHd1SFgrQzlpNjBTcWlkNGJWZ29FQm1nMGFR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3609" y="1188938"/>
            <a:ext cx="2340723" cy="23502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imglf5.nosdn.127.net/img/NkdaNWVCTC80bkUyaVM3ZVorKzE0dUxyTTVWM0ZwOFBQMlZWRmx5TnBRZ296S256WWRkMVd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049" y="2676499"/>
            <a:ext cx="1113315" cy="7970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r>
              <a:rPr lang="en-US" altLang="zh-CN" sz="28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Step 2</a:t>
            </a:r>
            <a:r>
              <a:rPr lang="zh-CN" altLang="en-US" sz="28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a:t>
            </a:r>
            <a:r>
              <a:rPr lang="en-US" altLang="zh-CN" sz="28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Put the watermelon in the fridge.</a:t>
            </a:r>
            <a:endParaRPr lang="zh-CN" altLang="en-US"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5.nosdn.127.net/img/NkdaNWVCTC80bkUyaVM3ZVorKzE0Z2V1d3VXaHd1SFgrQzlpNjBTcWlkNGJWZ29FQm1nMGFR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3609" y="1188938"/>
            <a:ext cx="2340723" cy="23502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imglf5.nosdn.127.net/img/NkdaNWVCTC80bkUyaVM3ZVorKzE0dUxyTTVWM0ZwOFBQMlZWRmx5TnBRZ296S256WWRkMVd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1553" y="2364086"/>
            <a:ext cx="1113315" cy="7970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r>
              <a:rPr lang="en-US" altLang="zh-CN"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Step 3</a:t>
            </a:r>
            <a:r>
              <a:rPr lang="zh-CN" altLang="en-US"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t>
            </a:r>
            <a:r>
              <a:rPr lang="en-US" altLang="zh-CN"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Close the fridge.</a:t>
            </a:r>
            <a:endParaRPr lang="zh-CN" altLang="en-US" sz="2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32" name="Picture 8" descr="http://imglf3.nosdn.127.net/img/NkdaNWVCTC80bkUyaVM3ZVorKzE0dm9EaU9vOHVjd1VSUjJiSlA1c3BWeCtrYXBqc1U3L0F3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8658" y="1189118"/>
            <a:ext cx="1526858" cy="23501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14849" y="11128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You have to follow the  sequence of steps, otherwise...</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32" name="Picture 8" descr="http://imglf3.nosdn.127.net/img/NkdaNWVCTC80bkUyaVM3ZVorKzE0dm9EaU9vOHVjd1VSUjJiSlA1c3BWeCtrYXBqc1U3L0F3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8658" y="1189118"/>
            <a:ext cx="1526858" cy="235011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imglf6.nosdn.127.net/img/NkdaNWVCTC80bkUyaVM3ZVorKzE0cmxBTDRBRGJSVmpGRUNOZzVjR2dFUmVtWUwyaDJPZGpB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3870" y="2672852"/>
            <a:ext cx="1294788" cy="11232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 set of ordered steps for accomplishing a task </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is called </a:t>
            </a:r>
            <a:r>
              <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 </a:t>
            </a:r>
            <a:r>
              <a:rPr lang="en-US" altLang="zh-CN" sz="2400" b="1" dirty="0">
                <a:solidFill>
                  <a:srgbClr val="FF0000"/>
                </a:solidFill>
                <a:latin typeface="微软雅黑" panose="020B0503020204020204" charset="-122"/>
                <a:ea typeface="微软雅黑" panose="020B0503020204020204" charset="-122"/>
                <a:cs typeface="微软雅黑" panose="020B0503020204020204" charset="-122"/>
              </a:rPr>
              <a:t>Sequencing</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sym typeface="+mn-ea"/>
              </a:rPr>
              <a:t>.</a:t>
            </a:r>
            <a:endParaRPr lang="zh-CN" altLang="en-US" sz="2400" b="1" dirty="0">
              <a:solidFill>
                <a:srgbClr val="FF0000"/>
              </a:solidFill>
              <a:latin typeface="微软雅黑" panose="020B0503020204020204" charset="-122"/>
              <a:ea typeface="微软雅黑" panose="020B0503020204020204" charset="-122"/>
              <a:cs typeface="微软雅黑" panose="020B0503020204020204" charset="-122"/>
            </a:endParaRPr>
          </a:p>
        </p:txBody>
      </p:sp>
      <p:pic>
        <p:nvPicPr>
          <p:cNvPr id="1032" name="Picture 8" descr="http://imglf3.nosdn.127.net/img/NkdaNWVCTC80bkUyaVM3ZVorKzE0dm9EaU9vOHVjd1VSUjJiSlA1c3BWeCtrYXBqc1U3L0F3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8658" y="1189118"/>
            <a:ext cx="1526858" cy="235011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ttp://imglf5.nosdn.127.net/img/NkdaNWVCTC80bkUyaVM3ZVorKzE0dUxyTTVWM0ZwOFBQMlZWRmx5TnBRZ296S256WWRkMVd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049" y="2676499"/>
            <a:ext cx="1113315" cy="7970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18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In computer programming, we should follow the sequence of steps as illustrated above when putting the watermelon in the fridge.</a:t>
            </a:r>
            <a:endParaRPr lang="zh-CN" altLang="en-US"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6" name="图片 5"/>
          <p:cNvPicPr>
            <a:picLocks noChangeAspect="1"/>
          </p:cNvPicPr>
          <p:nvPr/>
        </p:nvPicPr>
        <p:blipFill>
          <a:blip r:embed="rId2"/>
          <a:stretch>
            <a:fillRect/>
          </a:stretch>
        </p:blipFill>
        <p:spPr>
          <a:xfrm>
            <a:off x="2118666" y="1208455"/>
            <a:ext cx="4906666" cy="24761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sp>
        <p:nvSpPr>
          <p:cNvPr id="27" name="文本框 26"/>
          <p:cNvSpPr txBox="1"/>
          <p:nvPr/>
        </p:nvSpPr>
        <p:spPr>
          <a:xfrm>
            <a:off x="4330699" y="154467"/>
            <a:ext cx="4382530" cy="337185"/>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9" name="圆角矩形标注 18"/>
          <p:cNvSpPr/>
          <p:nvPr/>
        </p:nvSpPr>
        <p:spPr>
          <a:xfrm rot="16200000">
            <a:off x="2468620" y="187421"/>
            <a:ext cx="1737619" cy="3767589"/>
          </a:xfrm>
          <a:prstGeom prst="wedgeRoundRectCallout">
            <a:avLst>
              <a:gd name="adj1" fmla="val -21701"/>
              <a:gd name="adj2" fmla="val 56492"/>
              <a:gd name="adj3" fmla="val 16667"/>
            </a:avLst>
          </a:pr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标题 1"/>
          <p:cNvSpPr>
            <a:spLocks noGrp="1"/>
          </p:cNvSpPr>
          <p:nvPr>
            <p:ph type="ctrTitle"/>
          </p:nvPr>
        </p:nvSpPr>
        <p:spPr>
          <a:xfrm>
            <a:off x="1074801" y="1528470"/>
            <a:ext cx="4616753" cy="1085492"/>
          </a:xfrm>
          <a:noFill/>
        </p:spPr>
        <p:txBody>
          <a:bodyPr>
            <a:noAutofit/>
          </a:bodyPr>
          <a:lstStyle/>
          <a:p>
            <a:br>
              <a:rPr kumimoji="1" lang="en-US" altLang="zh-CN" sz="66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br>
            <a:br>
              <a:rPr kumimoji="1" lang="en-US" altLang="zh-CN" sz="66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br>
            <a:r>
              <a:rPr kumimoji="1" lang="en-US" altLang="zh-CN" sz="66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“Loop”</a:t>
            </a:r>
            <a:endParaRPr kumimoji="1" lang="zh-CN" altLang="en-US" sz="8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 10"/>
          <p:cNvGrpSpPr/>
          <p:nvPr/>
        </p:nvGrpSpPr>
        <p:grpSpPr>
          <a:xfrm>
            <a:off x="5585495" y="1528470"/>
            <a:ext cx="2251161" cy="3056382"/>
            <a:chOff x="5685708" y="1570533"/>
            <a:chExt cx="1861389" cy="2527192"/>
          </a:xfrm>
        </p:grpSpPr>
        <p:sp>
          <p:nvSpPr>
            <p:cNvPr id="31" name="椭圆 30"/>
            <p:cNvSpPr/>
            <p:nvPr/>
          </p:nvSpPr>
          <p:spPr>
            <a:xfrm>
              <a:off x="5828025" y="387740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0" name="图片 29"/>
            <p:cNvPicPr>
              <a:picLocks noChangeAspect="1"/>
            </p:cNvPicPr>
            <p:nvPr/>
          </p:nvPicPr>
          <p:blipFill>
            <a:blip r:embed="rId2" cstate="screen"/>
            <a:stretch>
              <a:fillRect/>
            </a:stretch>
          </p:blipFill>
          <p:spPr>
            <a:xfrm flipH="1">
              <a:off x="5685708" y="1570533"/>
              <a:ext cx="1861389" cy="2417031"/>
            </a:xfrm>
            <a:prstGeom prst="rect">
              <a:avLst/>
            </a:prstGeom>
          </p:spPr>
        </p:pic>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组合 8"/>
          <p:cNvGrpSpPr/>
          <p:nvPr/>
        </p:nvGrpSpPr>
        <p:grpSpPr>
          <a:xfrm>
            <a:off x="175352" y="2372016"/>
            <a:ext cx="1143246" cy="1322597"/>
            <a:chOff x="516071" y="1262577"/>
            <a:chExt cx="1143246" cy="1322597"/>
          </a:xfrm>
        </p:grpSpPr>
        <p:pic>
          <p:nvPicPr>
            <p:cNvPr id="2"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sp>
        <p:nvSpPr>
          <p:cNvPr id="48" name="标题 1"/>
          <p:cNvSpPr>
            <a:spLocks noGrp="1"/>
          </p:cNvSpPr>
          <p:nvPr>
            <p:ph type="ctrTitle"/>
          </p:nvPr>
        </p:nvSpPr>
        <p:spPr>
          <a:xfrm>
            <a:off x="108717" y="1045121"/>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The panda is planting trees on the street.</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组合 8"/>
          <p:cNvGrpSpPr/>
          <p:nvPr/>
        </p:nvGrpSpPr>
        <p:grpSpPr>
          <a:xfrm>
            <a:off x="175352" y="2372016"/>
            <a:ext cx="1143246" cy="1322597"/>
            <a:chOff x="516071" y="1262577"/>
            <a:chExt cx="1143246" cy="1322597"/>
          </a:xfrm>
        </p:grpSpPr>
        <p:pic>
          <p:nvPicPr>
            <p:cNvPr id="2"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标题 1"/>
          <p:cNvSpPr txBox="1"/>
          <p:nvPr/>
        </p:nvSpPr>
        <p:spPr>
          <a:xfrm>
            <a:off x="50156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To plant a tree, the panda gardener needs to : </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Codey Rocky: Codey+Rocky. Codey Rocky is an educational programmable robot. It has two parts, Codey and Rocky. Codey is equipped with plenty of built-in electronic modules like sensors, IR receiver, and servo. It welcomes originality from children. Therefore, simply with Codey, children are able to design their own games as a way to reinforce their creativity, logical thinking, and talents of arts and music. When teaching the first three concepts (Event, Sequencing and Loop), educators only need Codey as the teaching aid.   </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2" name="图片 1"/>
          <p:cNvPicPr>
            <a:picLocks noChangeAspect="1"/>
          </p:cNvPicPr>
          <p:nvPr/>
        </p:nvPicPr>
        <p:blipFill>
          <a:blip r:embed="rId2"/>
          <a:stretch>
            <a:fillRect/>
          </a:stretch>
        </p:blipFill>
        <p:spPr>
          <a:xfrm>
            <a:off x="1525270" y="2317115"/>
            <a:ext cx="5663565" cy="2226310"/>
          </a:xfrm>
          <a:prstGeom prst="rect">
            <a:avLst/>
          </a:prstGeom>
        </p:spPr>
      </p:pic>
      <p:sp>
        <p:nvSpPr>
          <p:cNvPr id="3" name="文本框 2"/>
          <p:cNvSpPr txBox="1"/>
          <p:nvPr/>
        </p:nvSpPr>
        <p:spPr>
          <a:xfrm>
            <a:off x="1816735" y="4615815"/>
            <a:ext cx="5080000" cy="275590"/>
          </a:xfrm>
          <a:prstGeom prst="rect">
            <a:avLst/>
          </a:prstGeom>
          <a:noFill/>
          <a:ln w="9525">
            <a:noFill/>
          </a:ln>
        </p:spPr>
        <p:txBody>
          <a:bodyPr>
            <a:spAutoFit/>
          </a:bodyPr>
          <a:p>
            <a:pPr indent="229235" algn="ctr"/>
            <a:r>
              <a:rPr lang="en-US" sz="1200" b="1">
                <a:solidFill>
                  <a:srgbClr val="5B9BD5"/>
                </a:solidFill>
                <a:latin typeface="微软雅黑" panose="020B0503020204020204" charset="-122"/>
                <a:ea typeface="微软雅黑" panose="020B0503020204020204" charset="-122"/>
              </a:rPr>
              <a:t>Figure 1  Product Layout of Codey</a:t>
            </a:r>
            <a:endParaRPr lang="en-US" altLang="en-US" sz="1200" b="1">
              <a:solidFill>
                <a:srgbClr val="5B9BD5"/>
              </a:solidFill>
              <a:latin typeface="微软雅黑" panose="020B0503020204020204" charset="-122"/>
              <a:ea typeface="微软雅黑" panose="020B0503020204020204" charset="-122"/>
            </a:endParaRPr>
          </a:p>
        </p:txBody>
      </p:sp>
      <p:sp>
        <p:nvSpPr>
          <p:cNvPr id="10" name="文本框 9"/>
          <p:cNvSpPr txBox="1"/>
          <p:nvPr/>
        </p:nvSpPr>
        <p:spPr>
          <a:xfrm>
            <a:off x="1043305" y="717550"/>
            <a:ext cx="6831965" cy="1599565"/>
          </a:xfrm>
          <a:prstGeom prst="rect">
            <a:avLst/>
          </a:prstGeom>
          <a:noFill/>
          <a:ln w="9525">
            <a:noFill/>
          </a:ln>
        </p:spPr>
        <p:txBody>
          <a:bodyPr wrap="square">
            <a:spAutoFit/>
          </a:bodyPr>
          <a:p>
            <a:pPr indent="266700"/>
            <a:r>
              <a:rPr lang="en-US" sz="1400" b="0">
                <a:latin typeface="微软雅黑" panose="020B0503020204020204" charset="-122"/>
                <a:ea typeface="微软雅黑" panose="020B0503020204020204" charset="-122"/>
                <a:cs typeface="Noto Sans S Chinese Regular" charset="0"/>
              </a:rPr>
              <a:t>Codey Rocky: Codey+Rocky. Codey Rocky is an educational programmable robot. It has two parts, Codey and Rocky. Codey is equipped with plenty of built-in electronic modules like sensors, IR receiver, and servo. It welcomes originality from children. Therefore, simply with Codey, children are able to design their own games as a way to reinforce their creativity, logical thinking, and talents of arts and music. When teaching the first three concepts (Event, Sequencing and Loop), educators only need Codey as the teaching aid.   </a:t>
            </a:r>
            <a:endParaRPr lang="en-US" altLang="en-US" sz="1400" b="0">
              <a:latin typeface="微软雅黑" panose="020B0503020204020204" charset="-122"/>
              <a:ea typeface="微软雅黑" panose="020B0503020204020204" charset="-122"/>
              <a:cs typeface="Noto Sans S Chinese Regular"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pic>
        <p:nvPicPr>
          <p:cNvPr id="38"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212665" y="3573259"/>
            <a:ext cx="635780" cy="123218"/>
          </a:xfrm>
          <a:prstGeom prst="rect">
            <a:avLst/>
          </a:prstGeom>
          <a:noFill/>
          <a:extLst>
            <a:ext uri="{909E8E84-426E-40DD-AFC4-6F175D3DCCD1}">
              <a14:hiddenFill xmlns:a14="http://schemas.microsoft.com/office/drawing/2010/main">
                <a:solidFill>
                  <a:srgbClr val="FFFFFF"/>
                </a:solidFill>
              </a14:hiddenFill>
            </a:ext>
          </a:extLst>
        </p:spPr>
      </p:pic>
      <p:grpSp>
        <p:nvGrpSpPr>
          <p:cNvPr id="9" name="组合 8"/>
          <p:cNvGrpSpPr/>
          <p:nvPr/>
        </p:nvGrpSpPr>
        <p:grpSpPr>
          <a:xfrm>
            <a:off x="175352" y="2372016"/>
            <a:ext cx="1143246" cy="1322597"/>
            <a:chOff x="516071" y="1262577"/>
            <a:chExt cx="1143246" cy="1322597"/>
          </a:xfrm>
        </p:grpSpPr>
        <p:pic>
          <p:nvPicPr>
            <p:cNvPr id="2"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标题 1"/>
          <p:cNvSpPr txBox="1"/>
          <p:nvPr/>
        </p:nvSpPr>
        <p:spPr>
          <a:xfrm>
            <a:off x="4826585" y="2708037"/>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31" name="标题 1"/>
          <p:cNvSpPr txBox="1"/>
          <p:nvPr/>
        </p:nvSpPr>
        <p:spPr>
          <a:xfrm>
            <a:off x="50156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To plant a tree, the panda gardener needs to : </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33"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组合 8"/>
          <p:cNvGrpSpPr/>
          <p:nvPr/>
        </p:nvGrpSpPr>
        <p:grpSpPr>
          <a:xfrm>
            <a:off x="175352" y="2372016"/>
            <a:ext cx="1143246" cy="1322597"/>
            <a:chOff x="516071" y="1262577"/>
            <a:chExt cx="1143246" cy="1322597"/>
          </a:xfrm>
        </p:grpSpPr>
        <p:pic>
          <p:nvPicPr>
            <p:cNvPr id="2"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pic>
        <p:nvPicPr>
          <p:cNvPr id="37"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212665" y="3573259"/>
            <a:ext cx="635780" cy="12321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http://imglf5.nosdn.127.net/img/NkdaNWVCTC80bkdiSDZnRnZpcXM3MVViZmdxNTdudm5kYlpqOHc3YXFtcGVYYUFxMlhMeTNR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47795" y="2886251"/>
            <a:ext cx="303345" cy="762936"/>
          </a:xfrm>
          <a:prstGeom prst="rect">
            <a:avLst/>
          </a:prstGeom>
          <a:noFill/>
          <a:extLst>
            <a:ext uri="{909E8E84-426E-40DD-AFC4-6F175D3DCCD1}">
              <a14:hiddenFill xmlns:a14="http://schemas.microsoft.com/office/drawing/2010/main">
                <a:solidFill>
                  <a:srgbClr val="FFFFFF"/>
                </a:solidFill>
              </a14:hiddenFill>
            </a:ext>
          </a:extLst>
        </p:spPr>
      </p:pic>
      <p:sp>
        <p:nvSpPr>
          <p:cNvPr id="28" name="标题 1"/>
          <p:cNvSpPr txBox="1"/>
          <p:nvPr/>
        </p:nvSpPr>
        <p:spPr>
          <a:xfrm>
            <a:off x="4701452" y="2515818"/>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3" name="标题 1"/>
          <p:cNvSpPr txBox="1"/>
          <p:nvPr/>
        </p:nvSpPr>
        <p:spPr>
          <a:xfrm>
            <a:off x="3970999" y="1167486"/>
            <a:ext cx="2379345" cy="4762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Drop the sapling</a:t>
            </a:r>
            <a:endPar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4" name="标题 1"/>
          <p:cNvSpPr txBox="1"/>
          <p:nvPr/>
        </p:nvSpPr>
        <p:spPr>
          <a:xfrm>
            <a:off x="52081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To plant a tree, the panda gardener needs to : </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5"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组合 8"/>
          <p:cNvGrpSpPr/>
          <p:nvPr/>
        </p:nvGrpSpPr>
        <p:grpSpPr>
          <a:xfrm>
            <a:off x="175352" y="2372016"/>
            <a:ext cx="1143246" cy="1322597"/>
            <a:chOff x="516071" y="1262577"/>
            <a:chExt cx="1143246" cy="1322597"/>
          </a:xfrm>
        </p:grpSpPr>
        <p:pic>
          <p:nvPicPr>
            <p:cNvPr id="2"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pic>
        <p:nvPicPr>
          <p:cNvPr id="37" name="Picture 6" descr="http://imglf4.nosdn.127.net/img/NkdaNWVCTC80bkdiSDZnRnZpcXM3OHhYZVRkeGZjQU82ZGlmRDM4TDZDOW1sMnJjZ0oydHJR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01417" y="2887742"/>
            <a:ext cx="635145" cy="814256"/>
          </a:xfrm>
          <a:prstGeom prst="rect">
            <a:avLst/>
          </a:prstGeom>
          <a:noFill/>
          <a:extLst>
            <a:ext uri="{909E8E84-426E-40DD-AFC4-6F175D3DCCD1}">
              <a14:hiddenFill xmlns:a14="http://schemas.microsoft.com/office/drawing/2010/main">
                <a:solidFill>
                  <a:srgbClr val="FFFFFF"/>
                </a:solidFill>
              </a14:hiddenFill>
            </a:ext>
          </a:extLst>
        </p:spPr>
      </p:pic>
      <p:sp>
        <p:nvSpPr>
          <p:cNvPr id="33" name="标题 1"/>
          <p:cNvSpPr txBox="1"/>
          <p:nvPr/>
        </p:nvSpPr>
        <p:spPr>
          <a:xfrm>
            <a:off x="3897211" y="2694878"/>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36" name="标题 1"/>
          <p:cNvSpPr txBox="1"/>
          <p:nvPr/>
        </p:nvSpPr>
        <p:spPr>
          <a:xfrm>
            <a:off x="3970999" y="1752809"/>
            <a:ext cx="2567305" cy="33528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C</a:t>
            </a:r>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over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it with soil</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2" name="标题 1"/>
          <p:cNvSpPr txBox="1"/>
          <p:nvPr/>
        </p:nvSpPr>
        <p:spPr>
          <a:xfrm>
            <a:off x="3970999" y="1167486"/>
            <a:ext cx="2379345" cy="4762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Drop the sapling</a:t>
            </a:r>
            <a:endPar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3" name="标题 1"/>
          <p:cNvSpPr txBox="1"/>
          <p:nvPr/>
        </p:nvSpPr>
        <p:spPr>
          <a:xfrm>
            <a:off x="52081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To plant a tree, the panda gardener needs to : </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4"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pic>
        <p:nvPicPr>
          <p:cNvPr id="37" name="Picture 6" descr="http://imglf4.nosdn.127.net/img/NkdaNWVCTC80bkdiSDZnRnZpcXM3OHhYZVRkeGZjQU82ZGlmRDM4TDZDOW1sMnJjZ0oydHJR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1417" y="2887742"/>
            <a:ext cx="635145" cy="814256"/>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组合 40"/>
          <p:cNvGrpSpPr/>
          <p:nvPr/>
        </p:nvGrpSpPr>
        <p:grpSpPr>
          <a:xfrm>
            <a:off x="2195644" y="2372016"/>
            <a:ext cx="1143246" cy="1322597"/>
            <a:chOff x="516071" y="1262577"/>
            <a:chExt cx="1143246" cy="1322597"/>
          </a:xfrm>
        </p:grpSpPr>
        <p:pic>
          <p:nvPicPr>
            <p:cNvPr id="42"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标题 1"/>
          <p:cNvSpPr txBox="1"/>
          <p:nvPr/>
        </p:nvSpPr>
        <p:spPr>
          <a:xfrm>
            <a:off x="4309578" y="2713090"/>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4" name="标题 1"/>
          <p:cNvSpPr txBox="1"/>
          <p:nvPr/>
        </p:nvSpPr>
        <p:spPr>
          <a:xfrm>
            <a:off x="3980775" y="1992282"/>
            <a:ext cx="3557388" cy="502382"/>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Move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forward 5 meters</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5" name="标题 1"/>
          <p:cNvSpPr txBox="1"/>
          <p:nvPr/>
        </p:nvSpPr>
        <p:spPr>
          <a:xfrm>
            <a:off x="3970999" y="1752809"/>
            <a:ext cx="2567305" cy="33528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C</a:t>
            </a:r>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over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it with soil</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6" name="标题 1"/>
          <p:cNvSpPr txBox="1"/>
          <p:nvPr/>
        </p:nvSpPr>
        <p:spPr>
          <a:xfrm>
            <a:off x="3970999" y="1167486"/>
            <a:ext cx="2379345" cy="4762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Drop the sapling</a:t>
            </a:r>
            <a:endPar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7" name="标题 1"/>
          <p:cNvSpPr txBox="1"/>
          <p:nvPr/>
        </p:nvSpPr>
        <p:spPr>
          <a:xfrm>
            <a:off x="50156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To plant a tree, the panda gardener needs to : </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8"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0"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pic>
        <p:nvPicPr>
          <p:cNvPr id="37" name="Picture 6" descr="http://imglf4.nosdn.127.net/img/NkdaNWVCTC80bkdiSDZnRnZpcXM3OHhYZVRkeGZjQU82ZGlmRDM4TDZDOW1sMnJjZ0oydHJR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1417" y="2887742"/>
            <a:ext cx="635145" cy="814256"/>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2195644" y="2372016"/>
            <a:ext cx="1143246" cy="1322597"/>
            <a:chOff x="516071" y="1262577"/>
            <a:chExt cx="1143246" cy="1322597"/>
          </a:xfrm>
        </p:grpSpPr>
        <p:pic>
          <p:nvPicPr>
            <p:cNvPr id="33"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右大括号 35"/>
          <p:cNvSpPr/>
          <p:nvPr/>
        </p:nvSpPr>
        <p:spPr>
          <a:xfrm rot="5400000">
            <a:off x="4445868" y="259562"/>
            <a:ext cx="240018" cy="8679808"/>
          </a:xfrm>
          <a:prstGeom prst="rightBracket">
            <a:avLst/>
          </a:prstGeom>
          <a:ln w="28575">
            <a:solidFill>
              <a:schemeClr val="accent6">
                <a:lumMod val="75000"/>
              </a:schemeClr>
            </a:solidFill>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b="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Noto Sans S Chinese Regular" panose="020B0500000000000000" pitchFamily="34" charset="-122"/>
              <a:ea typeface="Noto Sans S Chinese Regular" panose="020B0500000000000000" pitchFamily="34" charset="-122"/>
            </a:endParaRPr>
          </a:p>
        </p:txBody>
      </p:sp>
      <p:sp>
        <p:nvSpPr>
          <p:cNvPr id="41" name="文本框 40"/>
          <p:cNvSpPr txBox="1"/>
          <p:nvPr/>
        </p:nvSpPr>
        <p:spPr>
          <a:xfrm>
            <a:off x="4289343" y="4442525"/>
            <a:ext cx="568407" cy="299810"/>
          </a:xfrm>
          <a:prstGeom prst="rect">
            <a:avLst/>
          </a:prstGeom>
          <a:noFill/>
          <a:ln w="28575">
            <a:noFill/>
          </a:ln>
        </p:spPr>
        <p:txBody>
          <a:bodyPr wrap="square" rtlCol="0">
            <a:spAutoFit/>
          </a:bodyPr>
          <a:lstStyle/>
          <a:p>
            <a:pPr algn="ctr"/>
            <a:r>
              <a:rPr lang="en-US" altLang="zh-CN" dirty="0">
                <a:latin typeface="Noto Sans S Chinese Regular" panose="020B0500000000000000" pitchFamily="34" charset="-122"/>
                <a:ea typeface="Noto Sans S Chinese Regular" panose="020B0500000000000000" pitchFamily="34" charset="-122"/>
              </a:rPr>
              <a:t>20m</a:t>
            </a:r>
            <a:endParaRPr lang="zh-CN" altLang="en-US" dirty="0">
              <a:latin typeface="Noto Sans S Chinese Regular" panose="020B0500000000000000" pitchFamily="34" charset="-122"/>
              <a:ea typeface="Noto Sans S Chinese Regular" panose="020B0500000000000000" pitchFamily="34" charset="-122"/>
            </a:endParaRPr>
          </a:p>
        </p:txBody>
      </p:sp>
      <p:sp>
        <p:nvSpPr>
          <p:cNvPr id="47" name="标题 1"/>
          <p:cNvSpPr txBox="1"/>
          <p:nvPr/>
        </p:nvSpPr>
        <p:spPr>
          <a:xfrm>
            <a:off x="3980775" y="1992282"/>
            <a:ext cx="3557388" cy="502382"/>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Move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forward 5 meters</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8" name="标题 1"/>
          <p:cNvSpPr txBox="1"/>
          <p:nvPr/>
        </p:nvSpPr>
        <p:spPr>
          <a:xfrm>
            <a:off x="3970999" y="1752809"/>
            <a:ext cx="2567305" cy="33528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C</a:t>
            </a:r>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over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it with soil</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9" name="标题 1"/>
          <p:cNvSpPr txBox="1"/>
          <p:nvPr/>
        </p:nvSpPr>
        <p:spPr>
          <a:xfrm>
            <a:off x="3970999" y="1167486"/>
            <a:ext cx="2379345" cy="4762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Drop the sapling</a:t>
            </a:r>
            <a:endPar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0" name="标题 1"/>
          <p:cNvSpPr txBox="1"/>
          <p:nvPr/>
        </p:nvSpPr>
        <p:spPr>
          <a:xfrm>
            <a:off x="59781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If the street is 20 meters long:</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1"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0"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pic>
        <p:nvPicPr>
          <p:cNvPr id="37" name="Picture 6" descr="http://imglf4.nosdn.127.net/img/NkdaNWVCTC80bkdiSDZnRnZpcXM3OHhYZVRkeGZjQU82ZGlmRDM4TDZDOW1sMnJjZ0oydHJR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1417" y="2887742"/>
            <a:ext cx="635145" cy="814256"/>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2195644" y="2372016"/>
            <a:ext cx="1143246" cy="1322597"/>
            <a:chOff x="516071" y="1262577"/>
            <a:chExt cx="1143246" cy="1322597"/>
          </a:xfrm>
        </p:grpSpPr>
        <p:pic>
          <p:nvPicPr>
            <p:cNvPr id="33"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右大括号 35"/>
          <p:cNvSpPr/>
          <p:nvPr/>
        </p:nvSpPr>
        <p:spPr>
          <a:xfrm rot="5400000">
            <a:off x="4445868" y="259562"/>
            <a:ext cx="240018" cy="8679808"/>
          </a:xfrm>
          <a:prstGeom prst="rightBracket">
            <a:avLst/>
          </a:prstGeom>
          <a:ln w="28575">
            <a:solidFill>
              <a:schemeClr val="accent6">
                <a:lumMod val="75000"/>
              </a:schemeClr>
            </a:solidFill>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b="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Noto Sans S Chinese Regular" panose="020B0500000000000000" pitchFamily="34" charset="-122"/>
              <a:ea typeface="Noto Sans S Chinese Regular" panose="020B0500000000000000" pitchFamily="34" charset="-122"/>
            </a:endParaRPr>
          </a:p>
        </p:txBody>
      </p:sp>
      <p:sp>
        <p:nvSpPr>
          <p:cNvPr id="41" name="文本框 40"/>
          <p:cNvSpPr txBox="1"/>
          <p:nvPr/>
        </p:nvSpPr>
        <p:spPr>
          <a:xfrm>
            <a:off x="4289343" y="4442525"/>
            <a:ext cx="568407" cy="299810"/>
          </a:xfrm>
          <a:prstGeom prst="rect">
            <a:avLst/>
          </a:prstGeom>
          <a:noFill/>
          <a:ln w="28575">
            <a:noFill/>
          </a:ln>
        </p:spPr>
        <p:txBody>
          <a:bodyPr wrap="square" rtlCol="0">
            <a:spAutoFit/>
          </a:bodyPr>
          <a:lstStyle/>
          <a:p>
            <a:pPr algn="ctr"/>
            <a:r>
              <a:rPr lang="en-US" altLang="zh-CN" dirty="0">
                <a:latin typeface="Noto Sans S Chinese Regular" panose="020B0500000000000000" pitchFamily="34" charset="-122"/>
                <a:ea typeface="Noto Sans S Chinese Regular" panose="020B0500000000000000" pitchFamily="34" charset="-122"/>
              </a:rPr>
              <a:t>20m</a:t>
            </a:r>
            <a:endParaRPr lang="zh-CN" altLang="en-US" dirty="0">
              <a:latin typeface="Noto Sans S Chinese Regular" panose="020B0500000000000000" pitchFamily="34" charset="-122"/>
              <a:ea typeface="Noto Sans S Chinese Regular" panose="020B0500000000000000" pitchFamily="34" charset="-122"/>
            </a:endParaRPr>
          </a:p>
        </p:txBody>
      </p:sp>
      <p:sp>
        <p:nvSpPr>
          <p:cNvPr id="47" name="标题 1"/>
          <p:cNvSpPr txBox="1"/>
          <p:nvPr/>
        </p:nvSpPr>
        <p:spPr>
          <a:xfrm>
            <a:off x="3980775" y="1992282"/>
            <a:ext cx="3557388" cy="502382"/>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Move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forward 5 meters</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8" name="标题 1"/>
          <p:cNvSpPr txBox="1"/>
          <p:nvPr/>
        </p:nvSpPr>
        <p:spPr>
          <a:xfrm>
            <a:off x="3970999" y="1752809"/>
            <a:ext cx="2567305" cy="33528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C</a:t>
            </a:r>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over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it with soil</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49" name="标题 1"/>
          <p:cNvSpPr txBox="1"/>
          <p:nvPr/>
        </p:nvSpPr>
        <p:spPr>
          <a:xfrm>
            <a:off x="3970999" y="1167486"/>
            <a:ext cx="2379345" cy="4762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Drop the sapling</a:t>
            </a:r>
            <a:endPar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0" name="标题 1"/>
          <p:cNvSpPr txBox="1"/>
          <p:nvPr/>
        </p:nvSpPr>
        <p:spPr>
          <a:xfrm>
            <a:off x="59781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Repeat the sequence of steps 4 times</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1"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右大括号 35"/>
          <p:cNvSpPr/>
          <p:nvPr/>
        </p:nvSpPr>
        <p:spPr>
          <a:xfrm rot="5400000">
            <a:off x="4445868" y="259562"/>
            <a:ext cx="240018" cy="8679808"/>
          </a:xfrm>
          <a:prstGeom prst="rightBracket">
            <a:avLst/>
          </a:prstGeom>
          <a:ln w="28575">
            <a:solidFill>
              <a:schemeClr val="accent6">
                <a:lumMod val="75000"/>
              </a:schemeClr>
            </a:solidFill>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b="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Noto Sans S Chinese Regular" panose="020B0500000000000000" pitchFamily="34" charset="-122"/>
              <a:ea typeface="Noto Sans S Chinese Regular" panose="020B0500000000000000" pitchFamily="34" charset="-122"/>
            </a:endParaRPr>
          </a:p>
        </p:txBody>
      </p:sp>
      <p:sp>
        <p:nvSpPr>
          <p:cNvPr id="41" name="文本框 40"/>
          <p:cNvSpPr txBox="1"/>
          <p:nvPr/>
        </p:nvSpPr>
        <p:spPr>
          <a:xfrm>
            <a:off x="4289343" y="4442525"/>
            <a:ext cx="568407" cy="299810"/>
          </a:xfrm>
          <a:prstGeom prst="rect">
            <a:avLst/>
          </a:prstGeom>
          <a:noFill/>
          <a:ln w="28575">
            <a:noFill/>
          </a:ln>
        </p:spPr>
        <p:txBody>
          <a:bodyPr wrap="square" rtlCol="0">
            <a:spAutoFit/>
          </a:bodyPr>
          <a:lstStyle/>
          <a:p>
            <a:pPr algn="ctr"/>
            <a:r>
              <a:rPr lang="en-US" altLang="zh-CN" dirty="0">
                <a:latin typeface="Noto Sans S Chinese Regular" panose="020B0500000000000000" pitchFamily="34" charset="-122"/>
                <a:ea typeface="Noto Sans S Chinese Regular" panose="020B0500000000000000" pitchFamily="34" charset="-122"/>
              </a:rPr>
              <a:t>20m</a:t>
            </a:r>
            <a:endParaRPr lang="zh-CN" altLang="en-US" dirty="0">
              <a:latin typeface="Noto Sans S Chinese Regular" panose="020B0500000000000000" pitchFamily="34" charset="-122"/>
              <a:ea typeface="Noto Sans S Chinese Regular" panose="020B0500000000000000" pitchFamily="34" charset="-122"/>
            </a:endParaRPr>
          </a:p>
        </p:txBody>
      </p:sp>
      <p:grpSp>
        <p:nvGrpSpPr>
          <p:cNvPr id="42" name="组合 41"/>
          <p:cNvGrpSpPr/>
          <p:nvPr/>
        </p:nvGrpSpPr>
        <p:grpSpPr>
          <a:xfrm flipH="1">
            <a:off x="7806916" y="2337831"/>
            <a:ext cx="1143246" cy="1322597"/>
            <a:chOff x="516071" y="1262577"/>
            <a:chExt cx="1143246" cy="1322597"/>
          </a:xfrm>
        </p:grpSpPr>
        <p:pic>
          <p:nvPicPr>
            <p:cNvPr id="43"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pic>
        <p:nvPicPr>
          <p:cNvPr id="45"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3989" y="2717678"/>
            <a:ext cx="635145" cy="980663"/>
          </a:xfrm>
          <a:prstGeom prst="rect">
            <a:avLst/>
          </a:prstGeom>
          <a:noFill/>
          <a:extLst>
            <a:ext uri="{909E8E84-426E-40DD-AFC4-6F175D3DCCD1}">
              <a14:hiddenFill xmlns:a14="http://schemas.microsoft.com/office/drawing/2010/main">
                <a:solidFill>
                  <a:srgbClr val="FFFFFF"/>
                </a:solidFill>
              </a14:hiddenFill>
            </a:ext>
          </a:extLst>
        </p:spPr>
      </p:pic>
      <p:sp>
        <p:nvSpPr>
          <p:cNvPr id="46" name="右中括号 45"/>
          <p:cNvSpPr/>
          <p:nvPr/>
        </p:nvSpPr>
        <p:spPr>
          <a:xfrm>
            <a:off x="7188109" y="821526"/>
            <a:ext cx="210412" cy="1515040"/>
          </a:xfrm>
          <a:prstGeom prst="rightBracket">
            <a:avLst/>
          </a:prstGeom>
          <a:ln w="57150">
            <a:solidFill>
              <a:schemeClr val="accent6">
                <a:lumMod val="75000"/>
              </a:schemeClr>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zh-CN" altLang="en-US">
              <a:latin typeface="Noto Sans S Chinese Regular" panose="020B0500000000000000" pitchFamily="34" charset="-122"/>
              <a:ea typeface="Noto Sans S Chinese Regular" panose="020B0500000000000000" pitchFamily="34" charset="-122"/>
            </a:endParaRPr>
          </a:p>
        </p:txBody>
      </p:sp>
      <p:sp>
        <p:nvSpPr>
          <p:cNvPr id="47" name="标题 1"/>
          <p:cNvSpPr txBox="1"/>
          <p:nvPr/>
        </p:nvSpPr>
        <p:spPr>
          <a:xfrm>
            <a:off x="7431804" y="1443403"/>
            <a:ext cx="1302312" cy="33060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Repeat 4 times</a:t>
            </a: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48"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2521"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75457"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6926" y="2717678"/>
            <a:ext cx="635145" cy="980663"/>
          </a:xfrm>
          <a:prstGeom prst="rect">
            <a:avLst/>
          </a:prstGeom>
          <a:noFill/>
          <a:extLst>
            <a:ext uri="{909E8E84-426E-40DD-AFC4-6F175D3DCCD1}">
              <a14:hiddenFill xmlns:a14="http://schemas.microsoft.com/office/drawing/2010/main">
                <a:solidFill>
                  <a:srgbClr val="FFFFFF"/>
                </a:solidFill>
              </a14:hiddenFill>
            </a:ext>
          </a:extLst>
        </p:spPr>
      </p:pic>
      <p:sp>
        <p:nvSpPr>
          <p:cNvPr id="37" name="标题 1"/>
          <p:cNvSpPr txBox="1"/>
          <p:nvPr/>
        </p:nvSpPr>
        <p:spPr>
          <a:xfrm>
            <a:off x="3980775" y="1992282"/>
            <a:ext cx="3557388" cy="502382"/>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Move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forward 5 meters</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1" name="标题 1"/>
          <p:cNvSpPr txBox="1"/>
          <p:nvPr/>
        </p:nvSpPr>
        <p:spPr>
          <a:xfrm>
            <a:off x="3970999" y="1752809"/>
            <a:ext cx="2567305" cy="33528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C</a:t>
            </a:r>
            <a:r>
              <a:rPr lang="en-US" altLang="zh-CN" sz="20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over </a:t>
            </a: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it with soil</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2" name="标题 1"/>
          <p:cNvSpPr txBox="1"/>
          <p:nvPr/>
        </p:nvSpPr>
        <p:spPr>
          <a:xfrm>
            <a:off x="3970999" y="1167486"/>
            <a:ext cx="2379345" cy="4762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Drop the sapling</a:t>
            </a:r>
            <a:endParaRPr lang="en-US" altLang="zh-CN" sz="1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3" name="标题 1"/>
          <p:cNvSpPr txBox="1"/>
          <p:nvPr/>
        </p:nvSpPr>
        <p:spPr>
          <a:xfrm>
            <a:off x="597818" y="1365215"/>
            <a:ext cx="3539029" cy="66611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00000"/>
              </a:lnSpc>
            </a:pPr>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Repeat the sequence of steps 4 times</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54" name="标题 1"/>
          <p:cNvSpPr txBox="1"/>
          <p:nvPr/>
        </p:nvSpPr>
        <p:spPr>
          <a:xfrm>
            <a:off x="3970999" y="718493"/>
            <a:ext cx="1809307" cy="51435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Dig a hole</a:t>
            </a:r>
            <a:endParaRPr lang="en-US" altLang="zh-CN"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0" y="0"/>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flipH="1">
            <a:off x="7806916" y="2337831"/>
            <a:ext cx="1143246" cy="1322597"/>
            <a:chOff x="516071" y="1262577"/>
            <a:chExt cx="1143246" cy="1322597"/>
          </a:xfrm>
        </p:grpSpPr>
        <p:pic>
          <p:nvPicPr>
            <p:cNvPr id="43" name="Picture 6" descr="http://imglf6.nosdn.127.net/img/NkdaNWVCTC80bkdiSDZnRnZpcXM3NXZCN1lGT2lhbE1FUmQ4eVBSMy8zQk85WU45RmdwQjlRPT0.png?imageView&amp;thumbnail=168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721" y="1695082"/>
              <a:ext cx="428596" cy="890092"/>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071" y="1262577"/>
              <a:ext cx="1063232" cy="1322371"/>
            </a:xfrm>
            <a:prstGeom prst="rect">
              <a:avLst/>
            </a:prstGeom>
            <a:noFill/>
            <a:extLst>
              <a:ext uri="{909E8E84-426E-40DD-AFC4-6F175D3DCCD1}">
                <a14:hiddenFill xmlns:a14="http://schemas.microsoft.com/office/drawing/2010/main">
                  <a:solidFill>
                    <a:srgbClr val="FFFFFF"/>
                  </a:solidFill>
                </a14:hiddenFill>
              </a:ext>
            </a:extLst>
          </p:spPr>
        </p:pic>
      </p:grpSp>
      <p:pic>
        <p:nvPicPr>
          <p:cNvPr id="45"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3989"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2521"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75457"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6926" y="2717678"/>
            <a:ext cx="635145" cy="980663"/>
          </a:xfrm>
          <a:prstGeom prst="rect">
            <a:avLst/>
          </a:prstGeom>
          <a:noFill/>
          <a:extLst>
            <a:ext uri="{909E8E84-426E-40DD-AFC4-6F175D3DCCD1}">
              <a14:hiddenFill xmlns:a14="http://schemas.microsoft.com/office/drawing/2010/main">
                <a:solidFill>
                  <a:srgbClr val="FFFFFF"/>
                </a:solidFill>
              </a14:hiddenFill>
            </a:ext>
          </a:extLst>
        </p:spPr>
      </p:pic>
      <p:sp>
        <p:nvSpPr>
          <p:cNvPr id="37" name="标题 1"/>
          <p:cNvSpPr>
            <a:spLocks noGrp="1"/>
          </p:cNvSpPr>
          <p:nvPr>
            <p:ph type="ctrTitle"/>
          </p:nvPr>
        </p:nvSpPr>
        <p:spPr>
          <a:xfrm>
            <a:off x="130731" y="1280020"/>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In computer programming, a </a:t>
            </a:r>
            <a:r>
              <a:rPr lang="en-US" altLang="zh-CN" sz="2400" b="1" dirty="0">
                <a:solidFill>
                  <a:srgbClr val="FF0000"/>
                </a:solidFill>
                <a:latin typeface="微软雅黑" panose="020B0503020204020204" charset="-122"/>
                <a:ea typeface="微软雅黑" panose="020B0503020204020204" charset="-122"/>
                <a:cs typeface="微软雅黑" panose="020B0503020204020204" charset="-122"/>
              </a:rPr>
              <a:t>loop</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 means the computer repeats a piece of code over and over again.</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37" name="标题 1"/>
          <p:cNvSpPr>
            <a:spLocks noGrp="1"/>
          </p:cNvSpPr>
          <p:nvPr>
            <p:ph type="ctrTitle"/>
          </p:nvPr>
        </p:nvSpPr>
        <p:spPr>
          <a:xfrm>
            <a:off x="108717" y="1045121"/>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Use the counting loop block to repeat a piece of code specific times.</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3"/>
          <a:stretch>
            <a:fillRect/>
          </a:stretch>
        </p:blipFill>
        <p:spPr>
          <a:xfrm>
            <a:off x="3533350" y="1567851"/>
            <a:ext cx="2908571" cy="33142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6" name="组合 5"/>
          <p:cNvGrpSpPr/>
          <p:nvPr/>
        </p:nvGrpSpPr>
        <p:grpSpPr>
          <a:xfrm>
            <a:off x="216183" y="3515457"/>
            <a:ext cx="8689597" cy="920081"/>
            <a:chOff x="236991" y="2323236"/>
            <a:chExt cx="8689597" cy="1527421"/>
          </a:xfrm>
        </p:grpSpPr>
        <p:pic>
          <p:nvPicPr>
            <p:cNvPr id="1026"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81"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5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3.nosdn.127.net/img/NkdaNWVCTC80bkdiSDZnRnZpcXM3NWtBTFF3enJmaDZjYkNyRmxzRXhlSGNERDJCZmNSbTJn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856" y="2324785"/>
              <a:ext cx="1525872"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236991"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728"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glf3.nosdn.127.net/img/NkdaNWVCTC80bkdiSDZnRnZpcXM3MDMra3lmaHQweXR3R0dkdE9vTjZaT2NQMThlQnM3SEp3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075" y="2323236"/>
              <a:ext cx="1524347"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glf3.nosdn.127.net/img/NkdaNWVCTC80bkdiSDZnRnZpcXM3MDMra3lmaHQweXR3R0dkdE9vTjZaT2NQMThlQnM3SEp3PT0.png?imageView&amp;thumbnail=1680x0&amp;quality=96&amp;stripmeta=0"/>
            <p:cNvPicPr>
              <a:picLocks noChangeAspect="1" noChangeArrowheads="1"/>
            </p:cNvPicPr>
            <p:nvPr/>
          </p:nvPicPr>
          <p:blipFill rotWithShape="1">
            <a:blip r:embed="rId3">
              <a:extLst>
                <a:ext uri="{28A0092B-C50C-407E-A947-70E740481C1C}">
                  <a14:useLocalDpi xmlns:a14="http://schemas.microsoft.com/office/drawing/2010/main" val="0"/>
                </a:ext>
              </a:extLst>
            </a:blip>
            <a:srcRect l="64038"/>
            <a:stretch>
              <a:fillRect/>
            </a:stretch>
          </p:blipFill>
          <p:spPr bwMode="auto">
            <a:xfrm>
              <a:off x="8378405" y="2323236"/>
              <a:ext cx="548183" cy="1525872"/>
            </a:xfrm>
            <a:prstGeom prst="rect">
              <a:avLst/>
            </a:prstGeom>
            <a:noFill/>
            <a:extLst>
              <a:ext uri="{909E8E84-426E-40DD-AFC4-6F175D3DCCD1}">
                <a14:hiddenFill xmlns:a14="http://schemas.microsoft.com/office/drawing/2010/main">
                  <a:solidFill>
                    <a:srgbClr val="FFFFFF"/>
                  </a:solidFill>
                </a14:hiddenFill>
              </a:ext>
            </a:extLst>
          </p:spPr>
        </p:pic>
      </p:grpSp>
      <p:pic>
        <p:nvPicPr>
          <p:cNvPr id="45"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3989"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2521"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5457" y="2717678"/>
            <a:ext cx="635145" cy="980663"/>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8" descr="http://imglf6.nosdn.127.net/img/NkdaNWVCTC80bkdiSDZnRnZpcXM3OGVFZXFQc1VjUUFoZXRxV3RLKzZ3YlhWVkdHTFgvekpBPT0.png?imageView&amp;thumbnail=500x0&amp;quality=96&amp;stripmet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6926" y="2717678"/>
            <a:ext cx="635145" cy="980663"/>
          </a:xfrm>
          <a:prstGeom prst="rect">
            <a:avLst/>
          </a:prstGeom>
          <a:noFill/>
          <a:extLst>
            <a:ext uri="{909E8E84-426E-40DD-AFC4-6F175D3DCCD1}">
              <a14:hiddenFill xmlns:a14="http://schemas.microsoft.com/office/drawing/2010/main">
                <a:solidFill>
                  <a:srgbClr val="FFFFFF"/>
                </a:solidFill>
              </a14:hiddenFill>
            </a:ext>
          </a:extLst>
        </p:spPr>
      </p:pic>
      <p:sp>
        <p:nvSpPr>
          <p:cNvPr id="37" name="标题 1"/>
          <p:cNvSpPr>
            <a:spLocks noGrp="1"/>
          </p:cNvSpPr>
          <p:nvPr>
            <p:ph type="ctrTitle"/>
          </p:nvPr>
        </p:nvSpPr>
        <p:spPr>
          <a:xfrm>
            <a:off x="108717" y="1045121"/>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 loop can be infinite, like the sunrise and the sunset.</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4098" name="Picture 2" descr="http://imglf5.nosdn.127.net/img/NkdaNWVCTC80bkdiSDZnRnZpcXM3NWdGSEZTblhOK2tLay9EUm41T2ltZUs3VkF5OG1hanhBPT0.png?imageView&amp;thumbnail=500x0&amp;quality=96&amp;stripmeta=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438" y="2129851"/>
            <a:ext cx="952717" cy="9241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37" presetClass="path" presetSubtype="0" accel="50000" decel="50000" fill="hold" nodeType="clickEffect">
                                  <p:stCondLst>
                                    <p:cond delay="0"/>
                                  </p:stCondLst>
                                  <p:childTnLst>
                                    <p:animMotion origin="layout" path="M -5.55556E-7 4.07407E-6 L 0.21615 -0.23241 C 0.26146 -0.28395 0.32934 -0.31204 0.39983 -0.31204 C 0.48056 -0.31204 0.54497 -0.28395 0.59028 -0.23241 L 0.8066 4.07407E-6 " pathEditMode="relative" rAng="0" ptsTypes="AAAAA">
                                      <p:cBhvr>
                                        <p:cTn id="11" dur="2000" fill="hold"/>
                                        <p:tgtEl>
                                          <p:spTgt spid="4098"/>
                                        </p:tgtEl>
                                        <p:attrNameLst>
                                          <p:attrName>ppt_x</p:attrName>
                                          <p:attrName>ppt_y</p:attrName>
                                        </p:attrNameLst>
                                      </p:cBhvr>
                                      <p:rCtr x="40330" y="-156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Figure 1  Product Layout of Codey</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6" name="文本框 5"/>
          <p:cNvSpPr txBox="1"/>
          <p:nvPr/>
        </p:nvSpPr>
        <p:spPr>
          <a:xfrm>
            <a:off x="915035" y="795655"/>
            <a:ext cx="7313295" cy="1168400"/>
          </a:xfrm>
          <a:prstGeom prst="rect">
            <a:avLst/>
          </a:prstGeom>
          <a:noFill/>
          <a:ln w="9525">
            <a:noFill/>
          </a:ln>
        </p:spPr>
        <p:txBody>
          <a:bodyPr wrap="square">
            <a:spAutoFit/>
          </a:bodyPr>
          <a:p>
            <a:pPr indent="266700"/>
            <a:r>
              <a:rPr lang="en-US" sz="1400" b="0">
                <a:latin typeface="微软雅黑" panose="020B0503020204020204" charset="-122"/>
                <a:ea typeface="微软雅黑" panose="020B0503020204020204" charset="-122"/>
                <a:cs typeface="Times New Roman" panose="02020603050405020304" charset="0"/>
              </a:rPr>
              <a:t>As the chassis of Codey, Rocky puts more features into Codey Rocky, for instance, color recognition and line-following. When educators move on to the latter three concepts (Conditional, Function and Variable), Rocky is going to play a role in the teaching, bringing diversity into the challenges and making it more fun for students to conquer the challenges. </a:t>
            </a:r>
            <a:endParaRPr lang="en-US" altLang="en-US" sz="1400" b="0">
              <a:latin typeface="微软雅黑" panose="020B0503020204020204" charset="-122"/>
              <a:ea typeface="微软雅黑" panose="020B0503020204020204" charset="-122"/>
              <a:cs typeface="Times New Roman" panose="02020603050405020304" charset="0"/>
            </a:endParaRPr>
          </a:p>
        </p:txBody>
      </p:sp>
      <p:pic>
        <p:nvPicPr>
          <p:cNvPr id="12" name="图片 12"/>
          <p:cNvPicPr>
            <a:picLocks noChangeAspect="1"/>
          </p:cNvPicPr>
          <p:nvPr/>
        </p:nvPicPr>
        <p:blipFill>
          <a:blip r:embed="rId2"/>
          <a:stretch>
            <a:fillRect/>
          </a:stretch>
        </p:blipFill>
        <p:spPr>
          <a:xfrm>
            <a:off x="1934210" y="1964055"/>
            <a:ext cx="5274310" cy="2167890"/>
          </a:xfrm>
          <a:prstGeom prst="rect">
            <a:avLst/>
          </a:prstGeom>
        </p:spPr>
      </p:pic>
      <p:sp>
        <p:nvSpPr>
          <p:cNvPr id="101" name="文本框 100"/>
          <p:cNvSpPr txBox="1"/>
          <p:nvPr/>
        </p:nvSpPr>
        <p:spPr>
          <a:xfrm>
            <a:off x="1829435" y="4265295"/>
            <a:ext cx="5080000" cy="275590"/>
          </a:xfrm>
          <a:prstGeom prst="rect">
            <a:avLst/>
          </a:prstGeom>
          <a:noFill/>
          <a:ln w="9525">
            <a:noFill/>
          </a:ln>
        </p:spPr>
        <p:txBody>
          <a:bodyPr>
            <a:spAutoFit/>
          </a:bodyPr>
          <a:p>
            <a:pPr indent="229235" algn="ctr"/>
            <a:r>
              <a:rPr lang="en-US" sz="1200" b="1">
                <a:solidFill>
                  <a:srgbClr val="5B9BD5"/>
                </a:solidFill>
                <a:latin typeface="微软雅黑" panose="020B0503020204020204" charset="-122"/>
                <a:ea typeface="微软雅黑" panose="020B0503020204020204" charset="-122"/>
              </a:rPr>
              <a:t>Figure 2  Product Layout of Rocky</a:t>
            </a:r>
            <a:endParaRPr lang="en-US" altLang="en-US" sz="1200" b="1">
              <a:solidFill>
                <a:srgbClr val="5B9BD5"/>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http://imglf3.nosdn.127.net/img/NkdaNWVCTC80bkdiSDZnRnZpcXM3MmMvUVRNSFM5YkFQRWhHUVNFdFdDRUpKWGYrZFVOSnlBPT0.png?imageView&amp;thumbnail=1680x0&amp;quality=96&amp;stripmeta=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0375" y="3537210"/>
            <a:ext cx="1271560" cy="2464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611" y="2407"/>
            <a:ext cx="9144000" cy="5143500"/>
            <a:chOff x="7406" y="13424"/>
            <a:chExt cx="9144000" cy="5143500"/>
          </a:xfrm>
        </p:grpSpPr>
        <p:grpSp>
          <p:nvGrpSpPr>
            <p:cNvPr id="5" name="组 4"/>
            <p:cNvGrpSpPr/>
            <p:nvPr/>
          </p:nvGrpSpPr>
          <p:grpSpPr>
            <a:xfrm>
              <a:off x="7406" y="13424"/>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2"/>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8554"/>
            </a:xfrm>
            <a:prstGeom prst="rect">
              <a:avLst/>
            </a:prstGeom>
            <a:noFill/>
          </p:spPr>
          <p:txBody>
            <a:bodyPr wrap="square" rtlCol="0">
              <a:spAutoFit/>
            </a:bodyPr>
            <a:lstStyle/>
            <a:p>
              <a:pPr algn="r"/>
              <a:r>
                <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en-US" altLang="zh-CN" sz="16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37" name="标题 1"/>
          <p:cNvSpPr>
            <a:spLocks noGrp="1"/>
          </p:cNvSpPr>
          <p:nvPr>
            <p:ph type="ctrTitle"/>
          </p:nvPr>
        </p:nvSpPr>
        <p:spPr>
          <a:xfrm>
            <a:off x="108717" y="1364227"/>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Use the infinite loop block to repeat a piece of code forever.</a:t>
            </a:r>
            <a:r>
              <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3"/>
          <a:stretch>
            <a:fillRect/>
          </a:stretch>
        </p:blipFill>
        <p:spPr>
          <a:xfrm>
            <a:off x="3821026" y="2042341"/>
            <a:ext cx="1948571" cy="21257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9" name="圆角矩形标注 18"/>
          <p:cNvSpPr/>
          <p:nvPr/>
        </p:nvSpPr>
        <p:spPr>
          <a:xfrm rot="16200000">
            <a:off x="2259402" y="-200350"/>
            <a:ext cx="1737619" cy="4543127"/>
          </a:xfrm>
          <a:prstGeom prst="wedgeRoundRectCallout">
            <a:avLst>
              <a:gd name="adj1" fmla="val -21701"/>
              <a:gd name="adj2" fmla="val 56492"/>
              <a:gd name="adj3" fmla="val 16667"/>
            </a:avLst>
          </a:pr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标题 1"/>
          <p:cNvSpPr>
            <a:spLocks noGrp="1"/>
          </p:cNvSpPr>
          <p:nvPr>
            <p:ph type="ctrTitle"/>
          </p:nvPr>
        </p:nvSpPr>
        <p:spPr>
          <a:xfrm>
            <a:off x="632293" y="1528445"/>
            <a:ext cx="4984750" cy="1085215"/>
          </a:xfrm>
          <a:noFill/>
        </p:spPr>
        <p:txBody>
          <a:bodyPr>
            <a:noAutofit/>
          </a:bodyPr>
          <a:lstStyle/>
          <a:p>
            <a:b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br>
              <a:rPr kumimoji="1" lang="en-US" altLang="zh-CN" sz="48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r>
              <a:rPr kumimoji="1" lang="en-US" altLang="zh-CN" sz="48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“Conditionals”</a:t>
            </a:r>
            <a:endParaRPr kumimoji="1" lang="zh-CN" altLang="en-US" sz="48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 10"/>
          <p:cNvGrpSpPr/>
          <p:nvPr/>
        </p:nvGrpSpPr>
        <p:grpSpPr>
          <a:xfrm>
            <a:off x="5585495" y="1528470"/>
            <a:ext cx="2251161" cy="3056382"/>
            <a:chOff x="5685708" y="1570533"/>
            <a:chExt cx="1861389" cy="2527192"/>
          </a:xfrm>
        </p:grpSpPr>
        <p:sp>
          <p:nvSpPr>
            <p:cNvPr id="31" name="椭圆 30"/>
            <p:cNvSpPr/>
            <p:nvPr/>
          </p:nvSpPr>
          <p:spPr>
            <a:xfrm>
              <a:off x="5828025" y="387740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0" name="图片 29"/>
            <p:cNvPicPr>
              <a:picLocks noChangeAspect="1"/>
            </p:cNvPicPr>
            <p:nvPr/>
          </p:nvPicPr>
          <p:blipFill>
            <a:blip r:embed="rId2" cstate="screen"/>
            <a:stretch>
              <a:fillRect/>
            </a:stretch>
          </p:blipFill>
          <p:spPr>
            <a:xfrm flipH="1">
              <a:off x="5685708" y="1570533"/>
              <a:ext cx="1861389" cy="2417031"/>
            </a:xfrm>
            <a:prstGeom prst="rect">
              <a:avLst/>
            </a:prstGeom>
          </p:spPr>
        </p:pic>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1905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1028" name="Picture 4" descr="http://imglf5.nosdn.127.net/img/NkdaNWVCTC80bkdiSDZnRnZpcXM3OHR1aXFSaEpwbVhVSEhsZU1LN1RJWFJIOVpURU82d1F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258" y="988981"/>
            <a:ext cx="1905434" cy="269428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imglf6.nosdn.127.net/img/NkdaNWVCTC80bkgzT2RkRjhJc3FQdE1zellXRFJPaGg0bFM3UXM4UmU0ZXA5ZWptU3ZsbDdRPT0.png?imageView&amp;thumbnail=50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1797" y="1919710"/>
            <a:ext cx="1417643" cy="1763162"/>
          </a:xfrm>
          <a:prstGeom prst="rect">
            <a:avLst/>
          </a:prstGeom>
          <a:noFill/>
          <a:extLst>
            <a:ext uri="{909E8E84-426E-40DD-AFC4-6F175D3DCCD1}">
              <a14:hiddenFill xmlns:a14="http://schemas.microsoft.com/office/drawing/2010/main">
                <a:solidFill>
                  <a:srgbClr val="FFFFFF"/>
                </a:solidFill>
              </a14:hiddenFill>
            </a:ext>
          </a:extLst>
        </p:spPr>
      </p:pic>
      <p:sp>
        <p:nvSpPr>
          <p:cNvPr id="12" name="标题 1"/>
          <p:cNvSpPr txBox="1"/>
          <p:nvPr/>
        </p:nvSpPr>
        <p:spPr>
          <a:xfrm>
            <a:off x="130730" y="396564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The panda is going out to buy a cup of tea. It opens the door to see the weather is.</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4" name="标题 1"/>
          <p:cNvSpPr txBox="1"/>
          <p:nvPr/>
        </p:nvSpPr>
        <p:spPr>
          <a:xfrm>
            <a:off x="130730" y="396564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If it is raining, then it will go outside taking its raincoat.</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3" name="Picture 2" descr="http://imglf4.nosdn.127.net/img/UFZwMjNIL2V0aHRjdXNxNHhVQkk3aG9YTjBJV3RWS3FKcGNhYWxNeUNRdz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0342" y="1330652"/>
            <a:ext cx="1905434" cy="26142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imglf5.nosdn.127.net/img/NkdaNWVCTC80bkdiSDZnRnZpcXM3dzBJL0VtSEd5K0dlR2UrZ29mVGg5ajlXU0JFa25LRkhBPT0.png?imageView&amp;thumbnail=50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9888" y="621014"/>
            <a:ext cx="1651376" cy="154238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3048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45047" y="4017080"/>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If it is not raning, then it will go out without the raincoat.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455" y="917645"/>
            <a:ext cx="4572000" cy="3048000"/>
          </a:xfrm>
          <a:prstGeom prst="rect">
            <a:avLst/>
          </a:prstGeom>
        </p:spPr>
      </p:pic>
      <p:pic>
        <p:nvPicPr>
          <p:cNvPr id="12" name="Picture 2" descr="http://imglf6.nosdn.127.net/img/NkdaNWVCTC80bkdiT1M0cVZWa0twaTM0c09UVnVvOVVoRjJhQ2dVQXl0bU92aGdFWTl1bTd3PT0.png?imageView&amp;thumbnail=50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5065" y="2034805"/>
            <a:ext cx="1270289" cy="19308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630419" y="15446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14" name="Picture 4" descr="http://imglf5.nosdn.127.net/img/NkdaNWVCTC80bkdiSDZnRnZpcXM3dzBJL0VtSEd5K0dlR2UrZ29mVGg5ajlXU0JFa25LRkhB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283" y="1681913"/>
            <a:ext cx="1905434" cy="1779675"/>
          </a:xfrm>
          <a:prstGeom prst="rect">
            <a:avLst/>
          </a:prstGeom>
          <a:noFill/>
          <a:extLst>
            <a:ext uri="{909E8E84-426E-40DD-AFC4-6F175D3DCCD1}">
              <a14:hiddenFill xmlns:a14="http://schemas.microsoft.com/office/drawing/2010/main">
                <a:solidFill>
                  <a:srgbClr val="FFFFFF"/>
                </a:solidFill>
              </a14:hiddenFill>
            </a:ext>
          </a:extLst>
        </p:spPr>
      </p:pic>
      <p:sp>
        <p:nvSpPr>
          <p:cNvPr id="11" name="标题 1"/>
          <p:cNvSpPr>
            <a:spLocks noGrp="1"/>
          </p:cNvSpPr>
          <p:nvPr>
            <p:ph type="ctrTitle"/>
          </p:nvPr>
        </p:nvSpPr>
        <p:spPr>
          <a:xfrm>
            <a:off x="130730" y="3975170"/>
            <a:ext cx="8882539" cy="522730"/>
          </a:xfrm>
        </p:spPr>
        <p:txBody>
          <a:bodyPr>
            <a:noAutofit/>
          </a:bodyPr>
          <a:lstStyle/>
          <a:p>
            <a:pPr>
              <a:lnSpc>
                <a:spcPct val="100000"/>
              </a:lnSpc>
            </a:pPr>
            <a:r>
              <a:rPr lang="en-US" altLang="zh-CN" sz="2400" b="1" dirty="0">
                <a:solidFill>
                  <a:srgbClr val="FF0000"/>
                </a:solidFill>
                <a:latin typeface="微软雅黑" panose="020B0503020204020204" charset="-122"/>
                <a:ea typeface="微软雅黑" panose="020B0503020204020204" charset="-122"/>
                <a:cs typeface="微软雅黑" panose="020B0503020204020204" charset="-122"/>
              </a:rPr>
              <a:t>A conditional</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 refers to a conditional statement that helps a computer make a decision.</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1915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44942"/>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If the conditonal statement is true, then the computer executes the action.</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1" name="Picture 2" descr="http://imglf4.nosdn.127.net/img/UFZwMjNIL2V0aHRjdXNxNHhVQkk3aG9YTjBJV3RWS3FKcGNhYWxNeUNRdz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283" y="975865"/>
            <a:ext cx="1905434" cy="26142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1905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If the conditional statement is false, then the computer skip its or ignores it.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1" name="Picture 2" descr="http://imglf6.nosdn.127.net/img/NkdaNWVCTC80bkdiT1M0cVZWa0twaTM0c09UVnVvOVVoRjJhQ2dVQXl0bU92aGdFWTl1bTd3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6856" y="1606330"/>
            <a:ext cx="1270289" cy="19308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58356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Basic Coding Course</a:t>
            </a:r>
            <a:endPar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a:p>
            <a:pPr algn="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In computer programming, we use the “if “block to help the computer make a decision.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7" name="图片 6"/>
          <p:cNvPicPr>
            <a:picLocks noChangeAspect="1"/>
          </p:cNvPicPr>
          <p:nvPr/>
        </p:nvPicPr>
        <p:blipFill>
          <a:blip r:embed="rId2"/>
          <a:stretch>
            <a:fillRect/>
          </a:stretch>
        </p:blipFill>
        <p:spPr>
          <a:xfrm>
            <a:off x="3014857" y="801686"/>
            <a:ext cx="3114286" cy="276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3519" y="-2366"/>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3" name="矩形标注 22"/>
          <p:cNvSpPr/>
          <p:nvPr/>
        </p:nvSpPr>
        <p:spPr>
          <a:xfrm>
            <a:off x="4661584" y="1812127"/>
            <a:ext cx="2419500" cy="626808"/>
          </a:xfrm>
          <a:prstGeom prst="wedgeRectCallout">
            <a:avLst>
              <a:gd name="adj1" fmla="val -62966"/>
              <a:gd name="adj2" fmla="val -4022"/>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r>
              <a:rPr lang="en-US" altLang="zh-CN" sz="2000" dirty="0"/>
              <a:t>Drag the if block here </a:t>
            </a:r>
            <a:endParaRPr lang="en-US" altLang="zh-CN" sz="2000" dirty="0"/>
          </a:p>
        </p:txBody>
      </p:sp>
      <p:pic>
        <p:nvPicPr>
          <p:cNvPr id="21" name="图片 20"/>
          <p:cNvPicPr>
            <a:picLocks noChangeAspect="1"/>
          </p:cNvPicPr>
          <p:nvPr/>
        </p:nvPicPr>
        <p:blipFill>
          <a:blip r:embed="rId2"/>
          <a:stretch>
            <a:fillRect/>
          </a:stretch>
        </p:blipFill>
        <p:spPr>
          <a:xfrm>
            <a:off x="1416567" y="1275401"/>
            <a:ext cx="3114286" cy="276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Figure 3  mBlock 5</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2" name="文本框 1"/>
          <p:cNvSpPr txBox="1"/>
          <p:nvPr/>
        </p:nvSpPr>
        <p:spPr>
          <a:xfrm>
            <a:off x="812165" y="842010"/>
            <a:ext cx="7016115" cy="1168400"/>
          </a:xfrm>
          <a:prstGeom prst="rect">
            <a:avLst/>
          </a:prstGeom>
          <a:noFill/>
          <a:ln w="9525">
            <a:noFill/>
          </a:ln>
        </p:spPr>
        <p:txBody>
          <a:bodyPr wrap="square">
            <a:spAutoFit/>
          </a:bodyPr>
          <a:p>
            <a:pPr indent="266700"/>
            <a:r>
              <a:rPr lang="en-US" sz="1400" b="0">
                <a:latin typeface="微软雅黑" panose="020B0503020204020204" charset="-122"/>
                <a:ea typeface="微软雅黑" panose="020B0503020204020204" charset="-122"/>
                <a:cs typeface="Noto Sans S Chinese Regular" charset="0"/>
              </a:rPr>
              <a:t>mBlock 5: The mBlock 5 is a programming software tool which is inspired by Scratch and aims at STEAM education. It supports graphical and text programming languages, allowing users to design fascinating stories, games and animations. Moreover, with mBlock 5, kids can write programs for massive hardware, including Makeblock robots, Arduino and micro: bit. </a:t>
            </a:r>
            <a:endParaRPr lang="en-US" altLang="en-US" sz="1400" b="0">
              <a:latin typeface="微软雅黑" panose="020B0503020204020204" charset="-122"/>
              <a:ea typeface="微软雅黑" panose="020B0503020204020204" charset="-122"/>
              <a:cs typeface="Noto Sans S Chinese Regular" charset="0"/>
            </a:endParaRPr>
          </a:p>
        </p:txBody>
      </p:sp>
      <p:pic>
        <p:nvPicPr>
          <p:cNvPr id="36" name="图片 36" descr="http://bbs.makeblock.com/forum.php?mod=image&amp;aid=5622&amp;size=300x300&amp;key=eac21ef20fdd027c&amp;nocache=yes&amp;type=fixnone"/>
          <p:cNvPicPr>
            <a:picLocks noChangeAspect="1" noChangeArrowheads="1"/>
          </p:cNvPicPr>
          <p:nvPr/>
        </p:nvPicPr>
        <p:blipFill>
          <a:blip r:embed="rId2" cstate="print">
            <a:extLst>
              <a:ext uri="{28A0092B-C50C-407E-A947-70E740481C1C}">
                <a14:useLocalDpi xmlns:a14="http://schemas.microsoft.com/office/drawing/2010/main" val="0"/>
              </a:ext>
            </a:extLst>
          </a:blip>
          <a:srcRect t="7505"/>
          <a:stretch>
            <a:fillRect/>
          </a:stretch>
        </p:blipFill>
        <p:spPr>
          <a:xfrm>
            <a:off x="2999105" y="2371725"/>
            <a:ext cx="1998345" cy="1630680"/>
          </a:xfrm>
          <a:prstGeom prst="rect">
            <a:avLst/>
          </a:prstGeom>
          <a:noFill/>
          <a:ln>
            <a:noFill/>
          </a:ln>
        </p:spPr>
      </p:pic>
      <p:sp>
        <p:nvSpPr>
          <p:cNvPr id="7" name="文本框 6"/>
          <p:cNvSpPr txBox="1"/>
          <p:nvPr/>
        </p:nvSpPr>
        <p:spPr>
          <a:xfrm>
            <a:off x="1315085" y="4098290"/>
            <a:ext cx="5080000" cy="275590"/>
          </a:xfrm>
          <a:prstGeom prst="rect">
            <a:avLst/>
          </a:prstGeom>
          <a:noFill/>
          <a:ln w="9525">
            <a:noFill/>
          </a:ln>
        </p:spPr>
        <p:txBody>
          <a:bodyPr>
            <a:spAutoFit/>
          </a:bodyPr>
          <a:p>
            <a:pPr indent="229235" algn="ctr"/>
            <a:r>
              <a:rPr lang="en-US" sz="1200" b="1">
                <a:solidFill>
                  <a:srgbClr val="5B9BD5"/>
                </a:solidFill>
                <a:latin typeface="微软雅黑" panose="020B0503020204020204" charset="-122"/>
                <a:ea typeface="微软雅黑" panose="020B0503020204020204" charset="-122"/>
                <a:cs typeface="Times New Roman" panose="02020603050405020304" charset="0"/>
              </a:rPr>
              <a:t>Figure 3  mBlock 5</a:t>
            </a:r>
            <a:endParaRPr lang="en-US" altLang="en-US" sz="1200" b="1">
              <a:solidFill>
                <a:srgbClr val="5B9BD5"/>
              </a:solidFill>
              <a:latin typeface="微软雅黑" panose="020B0503020204020204" charset="-122"/>
              <a:ea typeface="微软雅黑" panose="020B0503020204020204" charset="-122"/>
              <a:cs typeface="Times New Roman" panose="0202060305040502030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433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 name="矩形标注 10"/>
          <p:cNvSpPr/>
          <p:nvPr/>
        </p:nvSpPr>
        <p:spPr>
          <a:xfrm>
            <a:off x="4661583" y="2062446"/>
            <a:ext cx="3361074" cy="990164"/>
          </a:xfrm>
          <a:prstGeom prst="wedgeRectCallout">
            <a:avLst>
              <a:gd name="adj1" fmla="val -84583"/>
              <a:gd name="adj2" fmla="val 13597"/>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r>
              <a:rPr lang="en-US" altLang="zh-CN" sz="2000" dirty="0"/>
              <a:t>If the conditional statement is true, then the program will run this piece of instruction.</a:t>
            </a:r>
            <a:endParaRPr lang="en-US" altLang="zh-CN" sz="2000" dirty="0"/>
          </a:p>
        </p:txBody>
      </p:sp>
      <p:pic>
        <p:nvPicPr>
          <p:cNvPr id="20" name="图片 19"/>
          <p:cNvPicPr>
            <a:picLocks noChangeAspect="1"/>
          </p:cNvPicPr>
          <p:nvPr/>
        </p:nvPicPr>
        <p:blipFill>
          <a:blip r:embed="rId2"/>
          <a:stretch>
            <a:fillRect/>
          </a:stretch>
        </p:blipFill>
        <p:spPr>
          <a:xfrm>
            <a:off x="1416567" y="1275401"/>
            <a:ext cx="3114286" cy="276000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9525"/>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 name="矩形标注 10"/>
          <p:cNvSpPr/>
          <p:nvPr/>
        </p:nvSpPr>
        <p:spPr>
          <a:xfrm>
            <a:off x="4661584" y="2655401"/>
            <a:ext cx="3106194" cy="1340439"/>
          </a:xfrm>
          <a:prstGeom prst="wedgeRectCallout">
            <a:avLst>
              <a:gd name="adj1" fmla="val -77425"/>
              <a:gd name="adj2" fmla="val 23509"/>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r>
              <a:rPr lang="en-US" altLang="zh-CN" sz="2000" dirty="0"/>
              <a:t>If the conditional statement is false, then the program will directly run this piece of instruction.</a:t>
            </a:r>
            <a:endParaRPr lang="en-US" altLang="zh-CN" sz="2000" dirty="0"/>
          </a:p>
        </p:txBody>
      </p:sp>
      <p:pic>
        <p:nvPicPr>
          <p:cNvPr id="12" name="图片 11"/>
          <p:cNvPicPr>
            <a:picLocks noChangeAspect="1"/>
          </p:cNvPicPr>
          <p:nvPr/>
        </p:nvPicPr>
        <p:blipFill>
          <a:blip r:embed="rId2"/>
          <a:stretch>
            <a:fillRect/>
          </a:stretch>
        </p:blipFill>
        <p:spPr>
          <a:xfrm>
            <a:off x="1416567" y="1275401"/>
            <a:ext cx="3114286" cy="2760000"/>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sp>
        <p:nvSpPr>
          <p:cNvPr id="27" name="文本框 26"/>
          <p:cNvSpPr txBox="1"/>
          <p:nvPr/>
        </p:nvSpPr>
        <p:spPr>
          <a:xfrm>
            <a:off x="4582159" y="11128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9" name="圆角矩形标注 18"/>
          <p:cNvSpPr/>
          <p:nvPr/>
        </p:nvSpPr>
        <p:spPr>
          <a:xfrm rot="16200000">
            <a:off x="2468620" y="187421"/>
            <a:ext cx="1737619" cy="3767589"/>
          </a:xfrm>
          <a:prstGeom prst="wedgeRoundRectCallout">
            <a:avLst>
              <a:gd name="adj1" fmla="val -21701"/>
              <a:gd name="adj2" fmla="val 56492"/>
              <a:gd name="adj3" fmla="val 16667"/>
            </a:avLst>
          </a:pr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标题 1"/>
          <p:cNvSpPr>
            <a:spLocks noGrp="1"/>
          </p:cNvSpPr>
          <p:nvPr>
            <p:ph type="ctrTitle"/>
          </p:nvPr>
        </p:nvSpPr>
        <p:spPr>
          <a:xfrm>
            <a:off x="1074801" y="1528470"/>
            <a:ext cx="4616753" cy="1085492"/>
          </a:xfrm>
          <a:noFill/>
        </p:spPr>
        <p:txBody>
          <a:bodyPr>
            <a:noAutofit/>
          </a:bodyPr>
          <a:lstStyle/>
          <a:p>
            <a:r>
              <a:rPr kumimoji="1" lang="en-US" altLang="zh-CN" sz="4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“Function”</a:t>
            </a:r>
            <a:endParaRPr kumimoji="1" lang="zh-CN" altLang="en-US" sz="4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 10"/>
          <p:cNvGrpSpPr/>
          <p:nvPr/>
        </p:nvGrpSpPr>
        <p:grpSpPr>
          <a:xfrm>
            <a:off x="5585495" y="1528470"/>
            <a:ext cx="2251161" cy="3056382"/>
            <a:chOff x="5685708" y="1570533"/>
            <a:chExt cx="1861389" cy="2527192"/>
          </a:xfrm>
        </p:grpSpPr>
        <p:sp>
          <p:nvSpPr>
            <p:cNvPr id="31" name="椭圆 30"/>
            <p:cNvSpPr/>
            <p:nvPr/>
          </p:nvSpPr>
          <p:spPr>
            <a:xfrm>
              <a:off x="5828025" y="387740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0" name="图片 29"/>
            <p:cNvPicPr>
              <a:picLocks noChangeAspect="1"/>
            </p:cNvPicPr>
            <p:nvPr/>
          </p:nvPicPr>
          <p:blipFill>
            <a:blip r:embed="rId2" cstate="screen"/>
            <a:stretch>
              <a:fillRect/>
            </a:stretch>
          </p:blipFill>
          <p:spPr>
            <a:xfrm flipH="1">
              <a:off x="5685708" y="1570533"/>
              <a:ext cx="1861389" cy="2417031"/>
            </a:xfrm>
            <a:prstGeom prst="rect">
              <a:avLst/>
            </a:prstGeom>
          </p:spPr>
        </p:pic>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The steps to wash hair include: take some shampoo, massage the hair to form foam, rinse the hair.</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26" name="Picture 2" descr="http://imglf6.nosdn.127.net/img/dU9UT0w5eEdzaHVPVUJBeDRPU0JySUdoVURkNHYwb3ZmWEY3aFlBY201W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872" y="1500886"/>
            <a:ext cx="1506055"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4.nosdn.127.net/img/OUkxUVhmTnZsRnRiR0NnZ0dDd0V2RzNnNllpTVlSNEIzQjBqd3lYeGhuND0.png?imageView&amp;thumbnail=50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8069" y="1543695"/>
            <a:ext cx="1587862" cy="14830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glf5.nosdn.127.net/img/Zm4xR2lLK2dxeVkxcWlpSUFkZ2w4WndzdEw1anRzUGdtamN3RGU3bnF2bz0.png?imageView&amp;thumbnail=50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7562" y="1600039"/>
            <a:ext cx="1270289" cy="1122936"/>
          </a:xfrm>
          <a:prstGeom prst="rect">
            <a:avLst/>
          </a:prstGeom>
          <a:noFill/>
          <a:extLst>
            <a:ext uri="{909E8E84-426E-40DD-AFC4-6F175D3DCCD1}">
              <a14:hiddenFill xmlns:a14="http://schemas.microsoft.com/office/drawing/2010/main">
                <a:solidFill>
                  <a:srgbClr val="FFFFFF"/>
                </a:solidFill>
              </a14:hiddenFill>
            </a:ext>
          </a:extLst>
        </p:spPr>
      </p:pic>
      <p:sp>
        <p:nvSpPr>
          <p:cNvPr id="19" name="右箭头 18"/>
          <p:cNvSpPr/>
          <p:nvPr/>
        </p:nvSpPr>
        <p:spPr>
          <a:xfrm>
            <a:off x="2690480" y="2070913"/>
            <a:ext cx="642937" cy="21431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5700278" y="2072821"/>
            <a:ext cx="642937" cy="21431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When a friend comes to ask the panda out, it says</a:t>
            </a:r>
            <a:r>
              <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t>
            </a:r>
            <a:endPar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044" y="1513624"/>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2" name="椭圆形标注 1"/>
          <p:cNvSpPr/>
          <p:nvPr/>
        </p:nvSpPr>
        <p:spPr>
          <a:xfrm>
            <a:off x="4903469" y="1028065"/>
            <a:ext cx="3492000" cy="1830070"/>
          </a:xfrm>
          <a:prstGeom prst="wedgeEllipseCallout">
            <a:avLst>
              <a:gd name="adj1" fmla="val -62256"/>
              <a:gd name="adj2" fmla="val 28153"/>
            </a:avLst>
          </a:prstGeom>
          <a:solidFill>
            <a:srgbClr val="FBB03B"/>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nSpc>
                <a:spcPct val="150000"/>
              </a:lnSpc>
            </a:pPr>
            <a:r>
              <a:rPr lang="zh-CN" altLang="en-US" sz="1600" dirty="0">
                <a:solidFill>
                  <a:schemeClr val="tx1"/>
                </a:solidFill>
                <a:latin typeface="Noto Sans S Chinese Regular" panose="020B0500000000000000" pitchFamily="34" charset="-122"/>
                <a:ea typeface="Noto Sans S Chinese Regular" panose="020B0500000000000000" pitchFamily="34" charset="-122"/>
              </a:rPr>
              <a:t>“I </a:t>
            </a:r>
            <a:r>
              <a:rPr lang="en-US" altLang="zh-CN" sz="1600" dirty="0" smtClean="0">
                <a:solidFill>
                  <a:schemeClr val="tx1"/>
                </a:solidFill>
                <a:latin typeface="Noto Sans S Chinese Regular" panose="020B0500000000000000" pitchFamily="34" charset="-122"/>
                <a:ea typeface="Noto Sans S Chinese Regular" panose="020B0500000000000000" pitchFamily="34" charset="-122"/>
              </a:rPr>
              <a:t>want </a:t>
            </a:r>
            <a:r>
              <a:rPr lang="en-US" altLang="zh-CN" sz="1600" dirty="0">
                <a:solidFill>
                  <a:schemeClr val="tx1"/>
                </a:solidFill>
                <a:latin typeface="Noto Sans S Chinese Regular" panose="020B0500000000000000" pitchFamily="34" charset="-122"/>
                <a:ea typeface="Noto Sans S Chinese Regular" panose="020B0500000000000000" pitchFamily="34" charset="-122"/>
              </a:rPr>
              <a:t>to take</a:t>
            </a:r>
            <a:r>
              <a:rPr lang="zh-CN" altLang="en-US" sz="1600" dirty="0">
                <a:solidFill>
                  <a:schemeClr val="tx1"/>
                </a:solidFill>
                <a:latin typeface="Noto Sans S Chinese Regular" panose="020B0500000000000000" pitchFamily="34" charset="-122"/>
                <a:ea typeface="Noto Sans S Chinese Regular" panose="020B0500000000000000" pitchFamily="34" charset="-122"/>
              </a:rPr>
              <a:t> shampoo, massag</a:t>
            </a:r>
            <a:r>
              <a:rPr lang="en-US" altLang="zh-CN" sz="1600" dirty="0">
                <a:solidFill>
                  <a:schemeClr val="tx1"/>
                </a:solidFill>
                <a:latin typeface="Noto Sans S Chinese Regular" panose="020B0500000000000000" pitchFamily="34" charset="-122"/>
                <a:ea typeface="Noto Sans S Chinese Regular" panose="020B0500000000000000" pitchFamily="34" charset="-122"/>
              </a:rPr>
              <a:t>e</a:t>
            </a:r>
            <a:r>
              <a:rPr lang="zh-CN" altLang="en-US" sz="1600" dirty="0">
                <a:solidFill>
                  <a:schemeClr val="tx1"/>
                </a:solidFill>
                <a:latin typeface="Noto Sans S Chinese Regular" panose="020B0500000000000000" pitchFamily="34" charset="-122"/>
                <a:ea typeface="Noto Sans S Chinese Regular" panose="020B0500000000000000" pitchFamily="34" charset="-122"/>
              </a:rPr>
              <a:t> my hair to make it foam and rins</a:t>
            </a:r>
            <a:r>
              <a:rPr lang="en-US" altLang="zh-CN" sz="1600" dirty="0">
                <a:solidFill>
                  <a:schemeClr val="tx1"/>
                </a:solidFill>
                <a:latin typeface="Noto Sans S Chinese Regular" panose="020B0500000000000000" pitchFamily="34" charset="-122"/>
                <a:ea typeface="Noto Sans S Chinese Regular" panose="020B0500000000000000" pitchFamily="34" charset="-122"/>
              </a:rPr>
              <a:t>e </a:t>
            </a:r>
            <a:r>
              <a:rPr lang="zh-CN" altLang="en-US" sz="1600" dirty="0">
                <a:solidFill>
                  <a:schemeClr val="tx1"/>
                </a:solidFill>
                <a:latin typeface="Noto Sans S Chinese Regular" panose="020B0500000000000000" pitchFamily="34" charset="-122"/>
                <a:ea typeface="Noto Sans S Chinese Regular" panose="020B0500000000000000" pitchFamily="34" charset="-122"/>
              </a:rPr>
              <a:t>the hair</a:t>
            </a:r>
            <a:r>
              <a:rPr lang="zh-CN" altLang="en-US" sz="1600" dirty="0" smtClean="0">
                <a:solidFill>
                  <a:schemeClr val="tx1"/>
                </a:solidFill>
                <a:latin typeface="Noto Sans S Chinese Regular" panose="020B0500000000000000" pitchFamily="34" charset="-122"/>
                <a:ea typeface="Noto Sans S Chinese Regular" panose="020B0500000000000000" pitchFamily="34" charset="-122"/>
              </a:rPr>
              <a:t>. </a:t>
            </a:r>
            <a:r>
              <a:rPr lang="en-US" altLang="zh-CN" sz="1600" dirty="0" smtClean="0">
                <a:solidFill>
                  <a:schemeClr val="tx1"/>
                </a:solidFill>
                <a:latin typeface="Noto Sans S Chinese Regular" panose="020B0500000000000000" pitchFamily="34" charset="-122"/>
                <a:ea typeface="Noto Sans S Chinese Regular" panose="020B0500000000000000" pitchFamily="34" charset="-122"/>
              </a:rPr>
              <a:t>Wait.</a:t>
            </a:r>
            <a:r>
              <a:rPr lang="zh-CN" altLang="en-US" sz="1600" dirty="0" smtClean="0">
                <a:solidFill>
                  <a:schemeClr val="tx1"/>
                </a:solidFill>
                <a:latin typeface="Noto Sans S Chinese Regular" panose="020B0500000000000000" pitchFamily="34" charset="-122"/>
                <a:ea typeface="Noto Sans S Chinese Regular" panose="020B0500000000000000" pitchFamily="34" charset="-122"/>
              </a:rPr>
              <a:t> ” </a:t>
            </a:r>
            <a:endParaRPr lang="zh-CN" altLang="en-US" sz="1600" dirty="0">
              <a:solidFill>
                <a:schemeClr val="tx1"/>
              </a:solidFill>
              <a:latin typeface="Noto Sans S Chinese Regular" panose="020B0500000000000000" pitchFamily="34" charset="-122"/>
              <a:ea typeface="Noto Sans S Chinese Regular"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When the zoo staff asks the panda to take breakfast, it says: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044" y="1513624"/>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12" name="椭圆形标注 11"/>
          <p:cNvSpPr/>
          <p:nvPr/>
        </p:nvSpPr>
        <p:spPr>
          <a:xfrm>
            <a:off x="4903470" y="1028065"/>
            <a:ext cx="3345815" cy="1830070"/>
          </a:xfrm>
          <a:prstGeom prst="wedgeEllipseCallout">
            <a:avLst>
              <a:gd name="adj1" fmla="val -62256"/>
              <a:gd name="adj2" fmla="val 28153"/>
            </a:avLst>
          </a:prstGeom>
          <a:solidFill>
            <a:srgbClr val="FBB03B"/>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nSpc>
                <a:spcPct val="150000"/>
              </a:lnSpc>
            </a:pPr>
            <a:r>
              <a:rPr lang="en-US" altLang="zh-CN" sz="1600" dirty="0">
                <a:solidFill>
                  <a:schemeClr val="tx1"/>
                </a:solidFill>
                <a:latin typeface="Noto Sans S Chinese Regular" panose="020B0500000000000000" pitchFamily="34" charset="-122"/>
                <a:ea typeface="Noto Sans S Chinese Regular" panose="020B0500000000000000" pitchFamily="34" charset="-122"/>
              </a:rPr>
              <a:t>“I'm taking shampoo, massaging my hair to make it foam and rinsing the hair. Wait.”</a:t>
            </a:r>
            <a:r>
              <a:rPr lang="en-US" altLang="zh-CN" sz="1800" dirty="0">
                <a:solidFill>
                  <a:schemeClr val="tx1"/>
                </a:solidFill>
                <a:latin typeface="Noto Sans S Chinese Regular" panose="020B0500000000000000" pitchFamily="34" charset="-122"/>
                <a:ea typeface="Noto Sans S Chinese Regular" panose="020B0500000000000000" pitchFamily="34" charset="-122"/>
              </a:rPr>
              <a:t> </a:t>
            </a:r>
            <a:endParaRPr lang="zh-CN" altLang="en-US" sz="1800" dirty="0">
              <a:solidFill>
                <a:schemeClr val="tx1"/>
              </a:solidFill>
              <a:latin typeface="Noto Sans S Chinese Regular" panose="020B0500000000000000" pitchFamily="34" charset="-122"/>
              <a:ea typeface="Noto Sans S Chinese Regular"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When the panda gets wet in the rain, it says: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044" y="1513624"/>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11" name="椭圆形标注 10"/>
          <p:cNvSpPr/>
          <p:nvPr/>
        </p:nvSpPr>
        <p:spPr>
          <a:xfrm>
            <a:off x="4903470" y="1028065"/>
            <a:ext cx="3345815" cy="1830070"/>
          </a:xfrm>
          <a:prstGeom prst="wedgeEllipseCallout">
            <a:avLst>
              <a:gd name="adj1" fmla="val -62256"/>
              <a:gd name="adj2" fmla="val 28153"/>
            </a:avLst>
          </a:prstGeom>
          <a:solidFill>
            <a:srgbClr val="FBB03B"/>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nSpc>
                <a:spcPct val="150000"/>
              </a:lnSpc>
            </a:pPr>
            <a:r>
              <a:rPr lang="zh-CN" altLang="en-US" sz="1600" dirty="0">
                <a:solidFill>
                  <a:schemeClr val="tx1"/>
                </a:solidFill>
                <a:latin typeface="Noto Sans S Chinese Regular" panose="020B0500000000000000" pitchFamily="34" charset="-122"/>
                <a:ea typeface="Noto Sans S Chinese Regular" panose="020B0500000000000000" pitchFamily="34" charset="-122"/>
              </a:rPr>
              <a:t>“I </a:t>
            </a:r>
            <a:r>
              <a:rPr lang="en-US" altLang="zh-CN" sz="1600" dirty="0">
                <a:solidFill>
                  <a:schemeClr val="tx1"/>
                </a:solidFill>
                <a:latin typeface="Noto Sans S Chinese Regular" panose="020B0500000000000000" pitchFamily="34" charset="-122"/>
                <a:ea typeface="Noto Sans S Chinese Regular" panose="020B0500000000000000" pitchFamily="34" charset="-122"/>
              </a:rPr>
              <a:t>have to take</a:t>
            </a:r>
            <a:r>
              <a:rPr lang="zh-CN" altLang="en-US" sz="1600" dirty="0">
                <a:solidFill>
                  <a:schemeClr val="tx1"/>
                </a:solidFill>
                <a:latin typeface="Noto Sans S Chinese Regular" panose="020B0500000000000000" pitchFamily="34" charset="-122"/>
                <a:ea typeface="Noto Sans S Chinese Regular" panose="020B0500000000000000" pitchFamily="34" charset="-122"/>
              </a:rPr>
              <a:t> shampoo, massag</a:t>
            </a:r>
            <a:r>
              <a:rPr lang="en-US" altLang="zh-CN" sz="1600" dirty="0">
                <a:solidFill>
                  <a:schemeClr val="tx1"/>
                </a:solidFill>
                <a:latin typeface="Noto Sans S Chinese Regular" panose="020B0500000000000000" pitchFamily="34" charset="-122"/>
                <a:ea typeface="Noto Sans S Chinese Regular" panose="020B0500000000000000" pitchFamily="34" charset="-122"/>
              </a:rPr>
              <a:t>e</a:t>
            </a:r>
            <a:r>
              <a:rPr lang="zh-CN" altLang="en-US" sz="1600" dirty="0">
                <a:solidFill>
                  <a:schemeClr val="tx1"/>
                </a:solidFill>
                <a:latin typeface="Noto Sans S Chinese Regular" panose="020B0500000000000000" pitchFamily="34" charset="-122"/>
                <a:ea typeface="Noto Sans S Chinese Regular" panose="020B0500000000000000" pitchFamily="34" charset="-122"/>
              </a:rPr>
              <a:t> my hair to make it foam and rins</a:t>
            </a:r>
            <a:r>
              <a:rPr lang="en-US" altLang="zh-CN" sz="1600" dirty="0" smtClean="0">
                <a:solidFill>
                  <a:schemeClr val="tx1"/>
                </a:solidFill>
                <a:latin typeface="Noto Sans S Chinese Regular" panose="020B0500000000000000" pitchFamily="34" charset="-122"/>
                <a:ea typeface="Noto Sans S Chinese Regular" panose="020B0500000000000000" pitchFamily="34" charset="-122"/>
              </a:rPr>
              <a:t>e </a:t>
            </a:r>
            <a:r>
              <a:rPr lang="zh-CN" altLang="en-US" sz="1600" dirty="0" smtClean="0">
                <a:solidFill>
                  <a:schemeClr val="tx1"/>
                </a:solidFill>
                <a:latin typeface="Noto Sans S Chinese Regular" panose="020B0500000000000000" pitchFamily="34" charset="-122"/>
                <a:ea typeface="Noto Sans S Chinese Regular" panose="020B0500000000000000" pitchFamily="34" charset="-122"/>
              </a:rPr>
              <a:t>the </a:t>
            </a:r>
            <a:r>
              <a:rPr lang="zh-CN" altLang="en-US" sz="1600" dirty="0">
                <a:solidFill>
                  <a:schemeClr val="tx1"/>
                </a:solidFill>
                <a:latin typeface="Noto Sans S Chinese Regular" panose="020B0500000000000000" pitchFamily="34" charset="-122"/>
                <a:ea typeface="Noto Sans S Chinese Regular" panose="020B0500000000000000" pitchFamily="34" charset="-122"/>
              </a:rPr>
              <a:t>hair. ” </a:t>
            </a:r>
            <a:endParaRPr lang="zh-CN" altLang="en-US" sz="1600" dirty="0">
              <a:solidFill>
                <a:schemeClr val="tx1"/>
              </a:solidFill>
              <a:latin typeface="Noto Sans S Chinese Regular" panose="020B0500000000000000" pitchFamily="34" charset="-122"/>
              <a:ea typeface="Noto Sans S Chinese Regular"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1026" name="Picture 2" descr="http://imglf6.nosdn.127.net/img/dU9UT0w5eEdzaHVPVUJBeDRPU0JySUdoVURkNHYwb3ZmWEY3aFlBY201W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872" y="1500886"/>
            <a:ext cx="1506055"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4.nosdn.127.net/img/OUkxUVhmTnZsRnRiR0NnZ0dDd0V2RzNnNllpTVlSNEIzQjBqd3lYeGhuND0.png?imageView&amp;thumbnail=50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8069" y="1543695"/>
            <a:ext cx="1587862" cy="14830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glf5.nosdn.127.net/img/Zm4xR2lLK2dxeVkxcWlpSUFkZ2w4WndzdEw1anRzUGdtamN3RGU3bnF2bz0.png?imageView&amp;thumbnail=50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7562" y="1600039"/>
            <a:ext cx="1270289" cy="1122936"/>
          </a:xfrm>
          <a:prstGeom prst="rect">
            <a:avLst/>
          </a:prstGeom>
          <a:noFill/>
          <a:extLst>
            <a:ext uri="{909E8E84-426E-40DD-AFC4-6F175D3DCCD1}">
              <a14:hiddenFill xmlns:a14="http://schemas.microsoft.com/office/drawing/2010/main">
                <a:solidFill>
                  <a:srgbClr val="FFFFFF"/>
                </a:solidFill>
              </a14:hiddenFill>
            </a:ext>
          </a:extLst>
        </p:spPr>
      </p:pic>
      <p:sp>
        <p:nvSpPr>
          <p:cNvPr id="19" name="右箭头 18"/>
          <p:cNvSpPr/>
          <p:nvPr/>
        </p:nvSpPr>
        <p:spPr>
          <a:xfrm>
            <a:off x="2690480" y="2070913"/>
            <a:ext cx="642937" cy="21431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5700278" y="2072821"/>
            <a:ext cx="642937" cy="21431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标题 1"/>
          <p:cNvSpPr txBox="1"/>
          <p:nvPr/>
        </p:nvSpPr>
        <p:spPr>
          <a:xfrm>
            <a:off x="130730" y="396564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In everyday life, we often give a set of actions a single name and use the name to refer to the whole set of actions when necessary.</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Name the set of actions as “Wash Hair”.</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26" name="Picture 2" descr="http://imglf6.nosdn.127.net/img/dU9UT0w5eEdzaHVPVUJBeDRPU0JySUdoVURkNHYwb3ZmWEY3aFlBY201W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872" y="1500886"/>
            <a:ext cx="1506055" cy="1525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lf4.nosdn.127.net/img/OUkxUVhmTnZsRnRiR0NnZ0dDd0V2RzNnNllpTVlSNEIzQjBqd3lYeGhuND0.png?imageView&amp;thumbnail=50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8069" y="1543695"/>
            <a:ext cx="1587862" cy="14830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glf5.nosdn.127.net/img/Zm4xR2lLK2dxeVkxcWlpSUFkZ2w4WndzdEw1anRzUGdtamN3RGU3bnF2bz0.png?imageView&amp;thumbnail=50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7562" y="1600039"/>
            <a:ext cx="1270289" cy="1122936"/>
          </a:xfrm>
          <a:prstGeom prst="rect">
            <a:avLst/>
          </a:prstGeom>
          <a:noFill/>
          <a:extLst>
            <a:ext uri="{909E8E84-426E-40DD-AFC4-6F175D3DCCD1}">
              <a14:hiddenFill xmlns:a14="http://schemas.microsoft.com/office/drawing/2010/main">
                <a:solidFill>
                  <a:srgbClr val="FFFFFF"/>
                </a:solidFill>
              </a14:hiddenFill>
            </a:ext>
          </a:extLst>
        </p:spPr>
      </p:pic>
      <p:sp>
        <p:nvSpPr>
          <p:cNvPr id="19" name="右箭头 18"/>
          <p:cNvSpPr/>
          <p:nvPr/>
        </p:nvSpPr>
        <p:spPr>
          <a:xfrm>
            <a:off x="2690480" y="2070913"/>
            <a:ext cx="642937" cy="21431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5700278" y="2072821"/>
            <a:ext cx="642937" cy="21431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When a friend comes to ask the panda out, it says: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044" y="1513624"/>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2" name="椭圆形标注 1"/>
          <p:cNvSpPr/>
          <p:nvPr/>
        </p:nvSpPr>
        <p:spPr>
          <a:xfrm>
            <a:off x="4903470" y="1028351"/>
            <a:ext cx="2398286" cy="1830286"/>
          </a:xfrm>
          <a:prstGeom prst="wedgeEllipseCallout">
            <a:avLst>
              <a:gd name="adj1" fmla="val -62256"/>
              <a:gd name="adj2" fmla="val 28153"/>
            </a:avLst>
          </a:prstGeom>
          <a:solidFill>
            <a:srgbClr val="FBB03B"/>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nSpc>
                <a:spcPct val="150000"/>
              </a:lnSpc>
            </a:pPr>
            <a:r>
              <a:rPr lang="en-US" altLang="zh-CN" sz="1800" dirty="0">
                <a:solidFill>
                  <a:schemeClr val="tx1"/>
                </a:solidFill>
                <a:latin typeface="Noto Sans S Chinese Regular" panose="020B0500000000000000" pitchFamily="34" charset="-122"/>
                <a:ea typeface="Noto Sans S Chinese Regular" panose="020B0500000000000000" pitchFamily="34" charset="-122"/>
              </a:rPr>
              <a:t>“I'm washing my hair. Wait.”</a:t>
            </a:r>
            <a:endParaRPr lang="zh-CN" altLang="en-US" sz="1800" dirty="0">
              <a:solidFill>
                <a:schemeClr val="tx1"/>
              </a:solidFill>
              <a:latin typeface="Noto Sans S Chinese Regular" panose="020B0500000000000000" pitchFamily="34" charset="-122"/>
              <a:ea typeface="Noto Sans S Chinese Regular"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24765"/>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Figure 1  Product Layout of Codey</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01" name="文本框 100"/>
          <p:cNvSpPr txBox="1"/>
          <p:nvPr/>
        </p:nvSpPr>
        <p:spPr>
          <a:xfrm>
            <a:off x="1426845" y="849630"/>
            <a:ext cx="6750050" cy="3815080"/>
          </a:xfrm>
          <a:prstGeom prst="rect">
            <a:avLst/>
          </a:prstGeom>
          <a:noFill/>
          <a:ln w="9525">
            <a:noFill/>
          </a:ln>
        </p:spPr>
        <p:txBody>
          <a:bodyPr wrap="square">
            <a:spAutoFit/>
          </a:bodyPr>
          <a:p>
            <a:pPr indent="0"/>
            <a:r>
              <a:rPr lang="en-US" sz="2400" b="1">
                <a:solidFill>
                  <a:srgbClr val="538135"/>
                </a:solidFill>
                <a:latin typeface="微软雅黑" panose="020B0503020204020204" charset="-122"/>
                <a:ea typeface="微软雅黑" panose="020B0503020204020204" charset="-122"/>
                <a:cs typeface="Noto Sans S Chinese Black" charset="0"/>
              </a:rPr>
              <a:t>Table of Contents:</a:t>
            </a:r>
            <a:endParaRPr lang="en-US" sz="2400" b="0">
              <a:latin typeface="微软雅黑" panose="020B0503020204020204" charset="-122"/>
              <a:ea typeface="微软雅黑" panose="020B0503020204020204" charset="-122"/>
              <a:cs typeface="Noto Sans S Chinese Regular" charset="0"/>
            </a:endParaRPr>
          </a:p>
          <a:p>
            <a:pPr indent="0"/>
            <a:endParaRPr lang="en-US" sz="2000" b="0">
              <a:latin typeface="微软雅黑" panose="020B0503020204020204" charset="-122"/>
              <a:ea typeface="微软雅黑" panose="020B0503020204020204" charset="-122"/>
              <a:cs typeface="Noto Sans S Chinese Regular" charset="0"/>
            </a:endParaRPr>
          </a:p>
          <a:p>
            <a:pPr indent="0"/>
            <a:r>
              <a:rPr lang="en-US" sz="1800" b="0">
                <a:latin typeface="微软雅黑" panose="020B0503020204020204" charset="-122"/>
                <a:ea typeface="微软雅黑" panose="020B0503020204020204" charset="-122"/>
                <a:cs typeface="Noto Sans S Chinese Regular" charset="0"/>
              </a:rPr>
              <a:t>1. Event	</a:t>
            </a:r>
            <a:endParaRPr lang="en-US" sz="1800" b="0">
              <a:latin typeface="微软雅黑" panose="020B0503020204020204" charset="-122"/>
              <a:ea typeface="微软雅黑" panose="020B0503020204020204" charset="-122"/>
              <a:cs typeface="Noto Sans S Chinese Regular" charset="0"/>
            </a:endParaRPr>
          </a:p>
          <a:p>
            <a:pPr indent="0"/>
            <a:r>
              <a:rPr lang="en-US" sz="1800" b="0">
                <a:latin typeface="微软雅黑" panose="020B0503020204020204" charset="-122"/>
                <a:ea typeface="微软雅黑" panose="020B0503020204020204" charset="-122"/>
                <a:cs typeface="Noto Sans S Chinese Regular" charset="0"/>
              </a:rPr>
              <a:t>2. Sequencing</a:t>
            </a:r>
            <a:endParaRPr lang="en-US" sz="1800" b="0">
              <a:latin typeface="微软雅黑" panose="020B0503020204020204" charset="-122"/>
              <a:ea typeface="微软雅黑" panose="020B0503020204020204" charset="-122"/>
              <a:cs typeface="Noto Sans S Chinese Regular" charset="0"/>
            </a:endParaRPr>
          </a:p>
          <a:p>
            <a:pPr indent="0"/>
            <a:r>
              <a:rPr lang="en-US" sz="1800" b="0">
                <a:latin typeface="微软雅黑" panose="020B0503020204020204" charset="-122"/>
                <a:ea typeface="微软雅黑" panose="020B0503020204020204" charset="-122"/>
                <a:cs typeface="Noto Sans S Chinese Regular" charset="0"/>
              </a:rPr>
              <a:t>3. Loop</a:t>
            </a:r>
            <a:endParaRPr lang="en-US" sz="1800" b="0">
              <a:latin typeface="微软雅黑" panose="020B0503020204020204" charset="-122"/>
              <a:ea typeface="微软雅黑" panose="020B0503020204020204" charset="-122"/>
              <a:cs typeface="Noto Sans S Chinese Regular" charset="0"/>
            </a:endParaRPr>
          </a:p>
          <a:p>
            <a:pPr indent="0"/>
            <a:r>
              <a:rPr lang="en-US" sz="1800" b="0">
                <a:latin typeface="微软雅黑" panose="020B0503020204020204" charset="-122"/>
                <a:ea typeface="微软雅黑" panose="020B0503020204020204" charset="-122"/>
                <a:cs typeface="Noto Sans S Chinese Regular" charset="0"/>
              </a:rPr>
              <a:t>4. Conditional</a:t>
            </a:r>
            <a:endParaRPr lang="en-US" sz="1800" b="0">
              <a:latin typeface="微软雅黑" panose="020B0503020204020204" charset="-122"/>
              <a:ea typeface="微软雅黑" panose="020B0503020204020204" charset="-122"/>
              <a:cs typeface="Noto Sans S Chinese Regular" charset="0"/>
            </a:endParaRPr>
          </a:p>
          <a:p>
            <a:pPr indent="0"/>
            <a:r>
              <a:rPr lang="en-US" sz="1800" b="0">
                <a:latin typeface="微软雅黑" panose="020B0503020204020204" charset="-122"/>
                <a:ea typeface="微软雅黑" panose="020B0503020204020204" charset="-122"/>
                <a:cs typeface="Noto Sans S Chinese Regular" charset="0"/>
              </a:rPr>
              <a:t>5. Function</a:t>
            </a:r>
            <a:endParaRPr lang="en-US" sz="1800" b="0">
              <a:latin typeface="微软雅黑" panose="020B0503020204020204" charset="-122"/>
              <a:ea typeface="微软雅黑" panose="020B0503020204020204" charset="-122"/>
              <a:cs typeface="Noto Sans S Chinese Regular" charset="0"/>
            </a:endParaRPr>
          </a:p>
          <a:p>
            <a:pPr indent="0"/>
            <a:r>
              <a:rPr lang="en-US" sz="1800" b="0">
                <a:latin typeface="微软雅黑" panose="020B0503020204020204" charset="-122"/>
                <a:ea typeface="微软雅黑" panose="020B0503020204020204" charset="-122"/>
                <a:cs typeface="Noto Sans S Chinese Regular" charset="0"/>
              </a:rPr>
              <a:t>6. Variable</a:t>
            </a:r>
            <a:endParaRPr lang="en-US" altLang="en-US" sz="1800" b="0">
              <a:latin typeface="微软雅黑" panose="020B0503020204020204" charset="-122"/>
              <a:ea typeface="微软雅黑" panose="020B0503020204020204" charset="-122"/>
              <a:cs typeface="Noto Sans S Chinese Regular"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pPr>
              <a:lnSpc>
                <a:spcPct val="100000"/>
              </a:lnSpc>
            </a:pPr>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When the zoo staff asks the panda to take breakfast, it says, </a:t>
            </a:r>
            <a:endPar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044" y="1513624"/>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2" name="椭圆形标注 1"/>
          <p:cNvSpPr/>
          <p:nvPr/>
        </p:nvSpPr>
        <p:spPr>
          <a:xfrm>
            <a:off x="4903470" y="1028351"/>
            <a:ext cx="2398286" cy="1830286"/>
          </a:xfrm>
          <a:prstGeom prst="wedgeEllipseCallout">
            <a:avLst>
              <a:gd name="adj1" fmla="val -62256"/>
              <a:gd name="adj2" fmla="val 28153"/>
            </a:avLst>
          </a:prstGeom>
          <a:solidFill>
            <a:srgbClr val="FBB03B"/>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nSpc>
                <a:spcPct val="150000"/>
              </a:lnSpc>
            </a:pPr>
            <a:r>
              <a:rPr lang="zh-CN" altLang="en-US" sz="1800" dirty="0" smtClean="0">
                <a:solidFill>
                  <a:schemeClr val="tx1"/>
                </a:solidFill>
                <a:latin typeface="Noto Sans S Chinese Regular" panose="020B0500000000000000" pitchFamily="34" charset="-122"/>
                <a:ea typeface="Noto Sans S Chinese Regular" panose="020B0500000000000000" pitchFamily="34" charset="-122"/>
              </a:rPr>
              <a:t>“I'm washing my hair. Wait.”</a:t>
            </a:r>
            <a:endParaRPr lang="zh-CN" altLang="en-US" sz="1800" dirty="0" smtClean="0">
              <a:solidFill>
                <a:schemeClr val="tx1"/>
              </a:solidFill>
              <a:latin typeface="Noto Sans S Chinese Regular" panose="020B0500000000000000" pitchFamily="34" charset="-122"/>
              <a:ea typeface="Noto Sans S Chinese Regular"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When the panda gets wet in the rain, it says</a:t>
            </a:r>
            <a:r>
              <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t>
            </a:r>
            <a:endPar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044" y="1513624"/>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2" name="椭圆形标注 1"/>
          <p:cNvSpPr/>
          <p:nvPr/>
        </p:nvSpPr>
        <p:spPr>
          <a:xfrm>
            <a:off x="4903470" y="1028351"/>
            <a:ext cx="2398286" cy="1830286"/>
          </a:xfrm>
          <a:prstGeom prst="wedgeEllipseCallout">
            <a:avLst>
              <a:gd name="adj1" fmla="val -62256"/>
              <a:gd name="adj2" fmla="val 28153"/>
            </a:avLst>
          </a:prstGeom>
          <a:solidFill>
            <a:srgbClr val="FBB03B"/>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l">
              <a:lnSpc>
                <a:spcPct val="150000"/>
              </a:lnSpc>
            </a:pPr>
            <a:r>
              <a:rPr lang="zh-CN" altLang="en-US" sz="1800" dirty="0" smtClean="0">
                <a:solidFill>
                  <a:schemeClr val="tx1"/>
                </a:solidFill>
                <a:latin typeface="Noto Sans S Chinese Regular" panose="020B0500000000000000" pitchFamily="34" charset="-122"/>
                <a:ea typeface="Noto Sans S Chinese Regular" panose="020B0500000000000000" pitchFamily="34" charset="-122"/>
                <a:sym typeface="+mn-ea"/>
              </a:rPr>
              <a:t>“I </a:t>
            </a:r>
            <a:r>
              <a:rPr lang="en-US" altLang="zh-CN" sz="1800" dirty="0" smtClean="0">
                <a:solidFill>
                  <a:schemeClr val="tx1"/>
                </a:solidFill>
                <a:latin typeface="Noto Sans S Chinese Regular" panose="020B0500000000000000" pitchFamily="34" charset="-122"/>
                <a:ea typeface="Noto Sans S Chinese Regular" panose="020B0500000000000000" pitchFamily="34" charset="-122"/>
                <a:sym typeface="+mn-ea"/>
              </a:rPr>
              <a:t>have to </a:t>
            </a:r>
            <a:r>
              <a:rPr lang="zh-CN" altLang="en-US" sz="1800" dirty="0" smtClean="0">
                <a:solidFill>
                  <a:schemeClr val="tx1"/>
                </a:solidFill>
                <a:latin typeface="Noto Sans S Chinese Regular" panose="020B0500000000000000" pitchFamily="34" charset="-122"/>
                <a:ea typeface="Noto Sans S Chinese Regular" panose="020B0500000000000000" pitchFamily="34" charset="-122"/>
                <a:sym typeface="+mn-ea"/>
              </a:rPr>
              <a:t>wash my hair.</a:t>
            </a:r>
            <a:r>
              <a:rPr lang="en-US" altLang="zh-CN" sz="1800" dirty="0" smtClean="0">
                <a:solidFill>
                  <a:schemeClr val="tx1"/>
                </a:solidFill>
                <a:latin typeface="Noto Sans S Chinese Regular" panose="020B0500000000000000" pitchFamily="34" charset="-122"/>
                <a:ea typeface="Noto Sans S Chinese Regular" panose="020B0500000000000000" pitchFamily="34" charset="-122"/>
                <a:sym typeface="+mn-ea"/>
              </a:rPr>
              <a:t>”</a:t>
            </a:r>
            <a:endParaRPr lang="en-US" altLang="zh-CN" sz="1800" dirty="0" smtClean="0">
              <a:solidFill>
                <a:schemeClr val="tx1"/>
              </a:solidFill>
              <a:latin typeface="Noto Sans S Chinese Regular" panose="020B0500000000000000" pitchFamily="34" charset="-122"/>
              <a:ea typeface="Noto Sans S Chinese Regular" panose="020B0500000000000000"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9525"/>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2050" name="Picture 2" descr="http://imglf4.nosdn.127.net/img/KzBKQUZRREszVWVxZXdONnJrWnhyZVlaQ2c5Z1cwcFlZUXRMQnJ0bndRR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6783" y="1126090"/>
            <a:ext cx="2230434" cy="1855722"/>
          </a:xfrm>
          <a:prstGeom prst="rect">
            <a:avLst/>
          </a:prstGeom>
          <a:noFill/>
          <a:extLst>
            <a:ext uri="{909E8E84-426E-40DD-AFC4-6F175D3DCCD1}">
              <a14:hiddenFill xmlns:a14="http://schemas.microsoft.com/office/drawing/2010/main">
                <a:solidFill>
                  <a:srgbClr val="FFFFFF"/>
                </a:solidFill>
              </a14:hiddenFill>
            </a:ext>
          </a:extLst>
        </p:spPr>
      </p:pic>
      <p:sp>
        <p:nvSpPr>
          <p:cNvPr id="10" name="标题 1"/>
          <p:cNvSpPr txBox="1"/>
          <p:nvPr/>
        </p:nvSpPr>
        <p:spPr>
          <a:xfrm>
            <a:off x="130730" y="396564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Using a simple name to represent the set of actions makes communications easier.</a:t>
            </a:r>
            <a:endPar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1016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2" name="标题 1"/>
          <p:cNvSpPr txBox="1"/>
          <p:nvPr/>
        </p:nvSpPr>
        <p:spPr>
          <a:xfrm>
            <a:off x="130730" y="396564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50000"/>
              </a:lnSpc>
            </a:pPr>
            <a:endParaRPr lang="zh-CN" altLang="en-US" sz="2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11" name="标题 1"/>
          <p:cNvSpPr txBox="1"/>
          <p:nvPr/>
        </p:nvSpPr>
        <p:spPr>
          <a:xfrm>
            <a:off x="138755" y="411804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5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In computer programming, we use a </a:t>
            </a:r>
            <a:r>
              <a:rPr lang="en-US" altLang="zh-CN" sz="2400" b="1" dirty="0">
                <a:solidFill>
                  <a:srgbClr val="FF0000"/>
                </a:solidFill>
                <a:latin typeface="微软雅黑" panose="020B0503020204020204" charset="-122"/>
                <a:ea typeface="微软雅黑" panose="020B0503020204020204" charset="-122"/>
                <a:cs typeface="微软雅黑" panose="020B0503020204020204" charset="-122"/>
              </a:rPr>
              <a:t>function</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 to name a set of instructions and call the function in a program anytime.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2"/>
          <a:stretch>
            <a:fillRect/>
          </a:stretch>
        </p:blipFill>
        <p:spPr>
          <a:xfrm>
            <a:off x="2695810" y="937046"/>
            <a:ext cx="3752381" cy="19333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4064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0" name="矩形标注 19"/>
          <p:cNvSpPr/>
          <p:nvPr/>
        </p:nvSpPr>
        <p:spPr>
          <a:xfrm>
            <a:off x="4572202" y="1030256"/>
            <a:ext cx="3065578" cy="1086888"/>
          </a:xfrm>
          <a:prstGeom prst="wedgeRectCallout">
            <a:avLst>
              <a:gd name="adj1" fmla="val -62966"/>
              <a:gd name="adj2" fmla="val -4022"/>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pPr>
              <a:lnSpc>
                <a:spcPct val="150000"/>
              </a:lnSpc>
            </a:pPr>
            <a:r>
              <a:rPr lang="zh-CN" altLang="en-US" sz="1600" dirty="0">
                <a:solidFill>
                  <a:schemeClr val="tx1"/>
                </a:solidFill>
                <a:latin typeface="Noto Sans S Chinese Regular" panose="020B0500000000000000" pitchFamily="34" charset="-122"/>
                <a:ea typeface="Noto Sans S Chinese Regular" panose="020B0500000000000000" pitchFamily="34" charset="-122"/>
              </a:rPr>
              <a:t>When defining a function, we should make the name simple.</a:t>
            </a:r>
            <a:endParaRPr lang="zh-CN" altLang="en-US" sz="1600" dirty="0">
              <a:solidFill>
                <a:schemeClr val="tx1"/>
              </a:solidFill>
              <a:latin typeface="Noto Sans S Chinese Regular" panose="020B0500000000000000" pitchFamily="34" charset="-122"/>
              <a:ea typeface="Noto Sans S Chinese Regular" panose="020B0500000000000000" pitchFamily="34" charset="-122"/>
            </a:endParaRPr>
          </a:p>
        </p:txBody>
      </p:sp>
      <p:pic>
        <p:nvPicPr>
          <p:cNvPr id="7" name="图片 6"/>
          <p:cNvPicPr>
            <a:picLocks noChangeAspect="1"/>
          </p:cNvPicPr>
          <p:nvPr/>
        </p:nvPicPr>
        <p:blipFill>
          <a:blip r:embed="rId2"/>
          <a:stretch>
            <a:fillRect/>
          </a:stretch>
        </p:blipFill>
        <p:spPr>
          <a:xfrm>
            <a:off x="1668085" y="999631"/>
            <a:ext cx="3600000" cy="3313333"/>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21590"/>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0" name="矩形标注 19"/>
          <p:cNvSpPr/>
          <p:nvPr/>
        </p:nvSpPr>
        <p:spPr>
          <a:xfrm>
            <a:off x="5239218" y="2115239"/>
            <a:ext cx="2579046" cy="1086888"/>
          </a:xfrm>
          <a:prstGeom prst="wedgeRectCallout">
            <a:avLst>
              <a:gd name="adj1" fmla="val -62966"/>
              <a:gd name="adj2" fmla="val -4022"/>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pPr>
              <a:lnSpc>
                <a:spcPct val="150000"/>
              </a:lnSpc>
            </a:pPr>
            <a:r>
              <a:rPr lang="en-US" altLang="zh-CN" sz="1600" dirty="0">
                <a:solidFill>
                  <a:schemeClr val="tx1"/>
                </a:solidFill>
                <a:latin typeface="Noto Sans S Chinese Regular" panose="020B0500000000000000" pitchFamily="34" charset="-122"/>
                <a:ea typeface="Noto Sans S Chinese Regular" panose="020B0500000000000000" pitchFamily="34" charset="-122"/>
              </a:rPr>
              <a:t>Add instructions to define the function.</a:t>
            </a:r>
            <a:endParaRPr lang="zh-CN" altLang="en-US" sz="1600" dirty="0">
              <a:solidFill>
                <a:schemeClr val="tx1"/>
              </a:solidFill>
              <a:latin typeface="Noto Sans S Chinese Regular" panose="020B0500000000000000" pitchFamily="34" charset="-122"/>
              <a:ea typeface="Noto Sans S Chinese Regular" panose="020B0500000000000000" pitchFamily="34" charset="-122"/>
            </a:endParaRPr>
          </a:p>
        </p:txBody>
      </p:sp>
      <p:pic>
        <p:nvPicPr>
          <p:cNvPr id="10" name="图片 9"/>
          <p:cNvPicPr>
            <a:picLocks noChangeAspect="1"/>
          </p:cNvPicPr>
          <p:nvPr/>
        </p:nvPicPr>
        <p:blipFill>
          <a:blip r:embed="rId2"/>
          <a:stretch>
            <a:fillRect/>
          </a:stretch>
        </p:blipFill>
        <p:spPr>
          <a:xfrm>
            <a:off x="1668085" y="999631"/>
            <a:ext cx="3600000" cy="3313333"/>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 13"/>
          <p:cNvGrpSpPr/>
          <p:nvPr/>
        </p:nvGrpSpPr>
        <p:grpSpPr>
          <a:xfrm>
            <a:off x="-1" y="9525"/>
            <a:ext cx="9144000" cy="5143500"/>
            <a:chOff x="-1" y="0"/>
            <a:chExt cx="9144000" cy="5143500"/>
          </a:xfrm>
        </p:grpSpPr>
        <p:grpSp>
          <p:nvGrpSpPr>
            <p:cNvPr id="15" name="组 14"/>
            <p:cNvGrpSpPr/>
            <p:nvPr/>
          </p:nvGrpSpPr>
          <p:grpSpPr>
            <a:xfrm>
              <a:off x="-1" y="0"/>
              <a:ext cx="9144000" cy="5143500"/>
              <a:chOff x="-1" y="0"/>
              <a:chExt cx="9144000" cy="5143500"/>
            </a:xfrm>
          </p:grpSpPr>
          <p:sp>
            <p:nvSpPr>
              <p:cNvPr id="17" name="圆角矩形 16"/>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圆角矩形 1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16" name="图片 15"/>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标题 1"/>
          <p:cNvSpPr>
            <a:spLocks noGrp="1"/>
          </p:cNvSpPr>
          <p:nvPr>
            <p:ph type="ctrTitle"/>
          </p:nvPr>
        </p:nvSpPr>
        <p:spPr>
          <a:xfrm>
            <a:off x="72310" y="4148525"/>
            <a:ext cx="8882539" cy="522730"/>
          </a:xfrm>
        </p:spPr>
        <p:txBody>
          <a:bodyPr>
            <a:noAutofit/>
          </a:bodyPr>
          <a:lstStyle/>
          <a:p>
            <a:r>
              <a:rPr lang="en-US" altLang="zh-CN"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Use functions to make programs </a:t>
            </a:r>
            <a:r>
              <a:rPr lang="en-US" sz="24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neat.</a:t>
            </a:r>
            <a:endPar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stretch>
            <a:fillRect/>
          </a:stretch>
        </p:blipFill>
        <p:spPr>
          <a:xfrm>
            <a:off x="3298666" y="657323"/>
            <a:ext cx="2546667" cy="34533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9" name="圆角矩形标注 18"/>
          <p:cNvSpPr/>
          <p:nvPr/>
        </p:nvSpPr>
        <p:spPr>
          <a:xfrm rot="16200000">
            <a:off x="2112375" y="-168826"/>
            <a:ext cx="1737619" cy="4480079"/>
          </a:xfrm>
          <a:prstGeom prst="wedgeRoundRectCallout">
            <a:avLst>
              <a:gd name="adj1" fmla="val -21701"/>
              <a:gd name="adj2" fmla="val 56492"/>
              <a:gd name="adj3" fmla="val 16667"/>
            </a:avLst>
          </a:pr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标题 1"/>
          <p:cNvSpPr>
            <a:spLocks noGrp="1"/>
          </p:cNvSpPr>
          <p:nvPr>
            <p:ph type="ctrTitle"/>
          </p:nvPr>
        </p:nvSpPr>
        <p:spPr>
          <a:xfrm>
            <a:off x="670538" y="1528470"/>
            <a:ext cx="4616753" cy="1085492"/>
          </a:xfrm>
          <a:noFill/>
        </p:spPr>
        <p:txBody>
          <a:bodyPr>
            <a:noAutofit/>
          </a:bodyPr>
          <a:lstStyle/>
          <a:p>
            <a:b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b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br>
            <a:r>
              <a:rPr kumimoji="1" lang="en-US" altLang="zh-CN" sz="6600" b="1" dirty="0" smtClean="0">
                <a:solidFill>
                  <a:schemeClr val="accent1">
                    <a:lumMod val="50000"/>
                  </a:schemeClr>
                </a:solidFill>
                <a:latin typeface="微软雅黑" panose="020B0503020204020204" charset="-122"/>
                <a:ea typeface="微软雅黑" panose="020B0503020204020204" charset="-122"/>
                <a:cs typeface="微软雅黑" panose="020B0503020204020204" charset="-122"/>
              </a:rPr>
              <a:t>“Variable”</a:t>
            </a:r>
            <a:endParaRPr kumimoji="1" lang="zh-CN" altLang="en-US" sz="80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 10"/>
          <p:cNvGrpSpPr/>
          <p:nvPr/>
        </p:nvGrpSpPr>
        <p:grpSpPr>
          <a:xfrm>
            <a:off x="5585495" y="1528470"/>
            <a:ext cx="2251161" cy="3056382"/>
            <a:chOff x="5685708" y="1570533"/>
            <a:chExt cx="1861389" cy="2527192"/>
          </a:xfrm>
        </p:grpSpPr>
        <p:sp>
          <p:nvSpPr>
            <p:cNvPr id="31" name="椭圆 30"/>
            <p:cNvSpPr/>
            <p:nvPr/>
          </p:nvSpPr>
          <p:spPr>
            <a:xfrm>
              <a:off x="5828025" y="3877404"/>
              <a:ext cx="1680298" cy="220321"/>
            </a:xfrm>
            <a:prstGeom prst="ellipse">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0" name="图片 29"/>
            <p:cNvPicPr>
              <a:picLocks noChangeAspect="1"/>
            </p:cNvPicPr>
            <p:nvPr/>
          </p:nvPicPr>
          <p:blipFill>
            <a:blip r:embed="rId2" cstate="screen"/>
            <a:stretch>
              <a:fillRect/>
            </a:stretch>
          </p:blipFill>
          <p:spPr>
            <a:xfrm flipH="1">
              <a:off x="5685708" y="1570533"/>
              <a:ext cx="1861389" cy="2417031"/>
            </a:xfrm>
            <a:prstGeom prst="rect">
              <a:avLst/>
            </a:prstGeom>
          </p:spPr>
        </p:pic>
      </p:gr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634" y="1016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1365" y="4201230"/>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sym typeface="+mn-ea"/>
              </a:rPr>
              <a:t>A </a:t>
            </a:r>
            <a:r>
              <a:rPr lang="en-US" altLang="zh-CN" sz="2400" b="1" dirty="0" smtClean="0">
                <a:solidFill>
                  <a:srgbClr val="FF0000"/>
                </a:solidFill>
                <a:latin typeface="微软雅黑" panose="020B0503020204020204" charset="-122"/>
                <a:ea typeface="微软雅黑" panose="020B0503020204020204" charset="-122"/>
                <a:cs typeface="微软雅黑" panose="020B0503020204020204" charset="-122"/>
              </a:rPr>
              <a:t>variable </a:t>
            </a: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is a container which stores information that can be changed</a:t>
            </a:r>
            <a:r>
              <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t>
            </a:r>
            <a:endParaRPr 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026" name="Picture 2" descr="http://imglf3.nosdn.127.net/img/NkdaNWVCTC80bkhJWDIwdmJZQVkrU2dxMDZOU09tUmlnb0tDQWpDZFNjenFSYnZrTjZEWnp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415" y="1494227"/>
            <a:ext cx="4128441" cy="21550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1365" y="425266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The scoreboard is a container that stores scores in a match.</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9" name="组合 8"/>
          <p:cNvGrpSpPr/>
          <p:nvPr/>
        </p:nvGrpSpPr>
        <p:grpSpPr>
          <a:xfrm>
            <a:off x="2984773" y="1010592"/>
            <a:ext cx="3175724" cy="2877206"/>
            <a:chOff x="2984773" y="1010592"/>
            <a:chExt cx="3175724" cy="2877206"/>
          </a:xfrm>
        </p:grpSpPr>
        <p:pic>
          <p:nvPicPr>
            <p:cNvPr id="2050" name="Picture 2" descr="http://imglf3.nosdn.127.net/img/NkdaNWVCTC80bkhJWDIwdmJZQVkrWllnc3FnSFBxa3NQRTVUTFRtOWdtWk4yWUprN3JMVFV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773" y="1010592"/>
              <a:ext cx="3175724" cy="2877206"/>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401048" y="1327509"/>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Happy Team</a:t>
              </a:r>
              <a:endParaRPr lang="zh-CN" altLang="en-US" sz="1600" b="1" dirty="0">
                <a:solidFill>
                  <a:schemeClr val="tx1"/>
                </a:solidFill>
              </a:endParaRPr>
            </a:p>
          </p:txBody>
        </p:sp>
        <p:sp>
          <p:nvSpPr>
            <p:cNvPr id="14" name="矩形 13"/>
            <p:cNvSpPr/>
            <p:nvPr/>
          </p:nvSpPr>
          <p:spPr>
            <a:xfrm>
              <a:off x="4675128" y="1328811"/>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Creative Team</a:t>
              </a:r>
              <a:endParaRPr lang="zh-CN" altLang="en-US" sz="1600" b="1" dirty="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Figure 1  Product Layout of Codey</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03" name="文本框 102"/>
          <p:cNvSpPr txBox="1"/>
          <p:nvPr/>
        </p:nvSpPr>
        <p:spPr>
          <a:xfrm>
            <a:off x="1287780" y="561975"/>
            <a:ext cx="5080000" cy="368300"/>
          </a:xfrm>
          <a:prstGeom prst="rect">
            <a:avLst/>
          </a:prstGeom>
          <a:noFill/>
          <a:ln w="9525">
            <a:noFill/>
          </a:ln>
        </p:spPr>
        <p:txBody>
          <a:bodyPr>
            <a:spAutoFit/>
          </a:bodyPr>
          <a:p>
            <a:pPr indent="0"/>
            <a:r>
              <a:rPr lang="en-US" sz="1800" b="1">
                <a:solidFill>
                  <a:srgbClr val="538135"/>
                </a:solidFill>
                <a:latin typeface="微软雅黑" panose="020B0503020204020204" charset="-122"/>
                <a:ea typeface="微软雅黑" panose="020B0503020204020204" charset="-122"/>
                <a:cs typeface="微软雅黑" panose="020B0503020204020204" charset="-122"/>
              </a:rPr>
              <a:t>Lesson Grid</a:t>
            </a:r>
            <a:r>
              <a:rPr lang="zh-CN" sz="1800" b="1">
                <a:solidFill>
                  <a:srgbClr val="538135"/>
                </a:solidFill>
                <a:latin typeface="微软雅黑" panose="020B0503020204020204" charset="-122"/>
                <a:ea typeface="微软雅黑" panose="020B0503020204020204" charset="-122"/>
                <a:cs typeface="微软雅黑" panose="020B0503020204020204" charset="-122"/>
              </a:rPr>
              <a:t>： </a:t>
            </a:r>
            <a:endParaRPr lang="zh-CN" altLang="en-US" sz="1800" b="1">
              <a:solidFill>
                <a:srgbClr val="538135"/>
              </a:solidFill>
              <a:latin typeface="微软雅黑" panose="020B0503020204020204" charset="-122"/>
              <a:ea typeface="微软雅黑" panose="020B0503020204020204" charset="-122"/>
              <a:cs typeface="微软雅黑" panose="020B0503020204020204" charset="-122"/>
            </a:endParaRPr>
          </a:p>
        </p:txBody>
      </p:sp>
      <p:pic>
        <p:nvPicPr>
          <p:cNvPr id="7" name="图片 6"/>
          <p:cNvPicPr/>
          <p:nvPr/>
        </p:nvPicPr>
        <p:blipFill>
          <a:blip r:embed="rId2"/>
          <a:stretch>
            <a:fillRect/>
          </a:stretch>
        </p:blipFill>
        <p:spPr>
          <a:xfrm>
            <a:off x="846455" y="895985"/>
            <a:ext cx="6628765" cy="419100"/>
          </a:xfrm>
          <a:prstGeom prst="rect">
            <a:avLst/>
          </a:prstGeom>
          <a:noFill/>
          <a:ln w="9525">
            <a:noFill/>
          </a:ln>
        </p:spPr>
      </p:pic>
      <p:graphicFrame>
        <p:nvGraphicFramePr>
          <p:cNvPr id="9" name="表格 8"/>
          <p:cNvGraphicFramePr/>
          <p:nvPr/>
        </p:nvGraphicFramePr>
        <p:xfrm>
          <a:off x="845820" y="1151890"/>
          <a:ext cx="6629400" cy="3561715"/>
        </p:xfrm>
        <a:graphic>
          <a:graphicData uri="http://schemas.openxmlformats.org/drawingml/2006/table">
            <a:tbl>
              <a:tblPr firstRow="1" bandRow="1">
                <a:tableStyleId>{5940675A-B579-460E-94D1-54222C63F5DA}</a:tableStyleId>
              </a:tblPr>
              <a:tblGrid>
                <a:gridCol w="856615"/>
                <a:gridCol w="777240"/>
                <a:gridCol w="801370"/>
                <a:gridCol w="2564765"/>
                <a:gridCol w="802005"/>
                <a:gridCol w="827405"/>
              </a:tblGrid>
              <a:tr h="152400">
                <a:tc>
                  <a:txBody>
                    <a:bodyPr/>
                    <a:p>
                      <a:pPr indent="0">
                        <a:buNone/>
                      </a:pPr>
                      <a:r>
                        <a:rPr lang="en-US" sz="1000" b="0">
                          <a:latin typeface="微软雅黑" panose="020B0503020204020204" charset="-122"/>
                          <a:ea typeface="微软雅黑" panose="020B0503020204020204" charset="-122"/>
                          <a:cs typeface="Times New Roman" panose="02020603050405020304" charset="0"/>
                        </a:rPr>
                        <a:t>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buNone/>
                      </a:pPr>
                      <a:r>
                        <a:rPr lang="en-US" sz="1000" b="0">
                          <a:latin typeface="微软雅黑" panose="020B0503020204020204" charset="-122"/>
                          <a:ea typeface="微软雅黑" panose="020B0503020204020204" charset="-122"/>
                          <a:cs typeface="Times New Roman" panose="02020603050405020304" charset="0"/>
                        </a:rPr>
                        <a:t>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buNone/>
                      </a:pPr>
                      <a:r>
                        <a:rPr lang="en-US" sz="1000" b="0">
                          <a:latin typeface="微软雅黑" panose="020B0503020204020204" charset="-122"/>
                          <a:ea typeface="微软雅黑" panose="020B0503020204020204" charset="-122"/>
                          <a:cs typeface="Times New Roman" panose="02020603050405020304" charset="0"/>
                        </a:rPr>
                        <a:t>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buNone/>
                      </a:pPr>
                      <a:r>
                        <a:rPr lang="en-US" sz="1000" b="0">
                          <a:latin typeface="微软雅黑" panose="020B0503020204020204" charset="-122"/>
                          <a:ea typeface="微软雅黑" panose="020B0503020204020204" charset="-122"/>
                          <a:cs typeface="Times New Roman" panose="02020603050405020304" charset="0"/>
                        </a:rPr>
                        <a:t>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buNone/>
                      </a:pPr>
                      <a:r>
                        <a:rPr lang="en-US" sz="1000" b="0">
                          <a:latin typeface="微软雅黑" panose="020B0503020204020204" charset="-122"/>
                          <a:ea typeface="微软雅黑" panose="020B0503020204020204" charset="-122"/>
                          <a:cs typeface="Times New Roman" panose="02020603050405020304" charset="0"/>
                        </a:rPr>
                        <a:t>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buNone/>
                      </a:pPr>
                      <a:r>
                        <a:rPr lang="en-US" sz="1000" b="0">
                          <a:latin typeface="微软雅黑" panose="020B0503020204020204" charset="-122"/>
                          <a:ea typeface="微软雅黑" panose="020B0503020204020204" charset="-122"/>
                          <a:cs typeface="Times New Roman" panose="02020603050405020304" charset="0"/>
                        </a:rPr>
                        <a:t>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0">
                <a:tc>
                  <a:txBody>
                    <a:bodyPr/>
                    <a:p>
                      <a:pPr indent="0">
                        <a:buNone/>
                      </a:pPr>
                      <a:r>
                        <a:rPr lang="en-US" sz="500" b="0">
                          <a:latin typeface="微软雅黑" panose="020B0503020204020204" charset="-122"/>
                          <a:ea typeface="微软雅黑" panose="020B0503020204020204" charset="-122"/>
                          <a:cs typeface="Times New Roman" panose="02020603050405020304" charset="0"/>
                        </a:rPr>
                        <a:t> </a:t>
                      </a:r>
                      <a:endParaRPr lang="en-US" altLang="en-US" sz="5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500" b="0">
                          <a:latin typeface="微软雅黑" panose="020B0503020204020204" charset="-122"/>
                          <a:ea typeface="微软雅黑" panose="020B0503020204020204" charset="-122"/>
                          <a:cs typeface="Times New Roman" panose="02020603050405020304" charset="0"/>
                        </a:rPr>
                        <a:t> </a:t>
                      </a:r>
                      <a:endParaRPr lang="en-US" altLang="en-US" sz="5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500" b="0">
                          <a:latin typeface="微软雅黑" panose="020B0503020204020204" charset="-122"/>
                          <a:ea typeface="微软雅黑" panose="020B0503020204020204" charset="-122"/>
                          <a:cs typeface="Times New Roman" panose="02020603050405020304" charset="0"/>
                        </a:rPr>
                        <a:t> </a:t>
                      </a:r>
                      <a:endParaRPr lang="en-US" altLang="en-US" sz="5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500" b="0">
                          <a:latin typeface="微软雅黑" panose="020B0503020204020204" charset="-122"/>
                          <a:ea typeface="微软雅黑" panose="020B0503020204020204" charset="-122"/>
                          <a:cs typeface="Times New Roman" panose="02020603050405020304" charset="0"/>
                        </a:rPr>
                        <a:t> </a:t>
                      </a:r>
                      <a:endParaRPr lang="en-US" altLang="en-US" sz="5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500" b="0">
                          <a:latin typeface="微软雅黑" panose="020B0503020204020204" charset="-122"/>
                          <a:ea typeface="微软雅黑" panose="020B0503020204020204" charset="-122"/>
                          <a:cs typeface="Times New Roman" panose="02020603050405020304" charset="0"/>
                        </a:rPr>
                        <a:t> </a:t>
                      </a:r>
                      <a:endParaRPr lang="en-US" altLang="en-US" sz="5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500" b="0">
                          <a:latin typeface="微软雅黑" panose="020B0503020204020204" charset="-122"/>
                          <a:ea typeface="微软雅黑" panose="020B0503020204020204" charset="-122"/>
                          <a:cs typeface="Times New Roman" panose="02020603050405020304" charset="0"/>
                        </a:rPr>
                        <a:t> </a:t>
                      </a:r>
                      <a:endParaRPr lang="en-US" altLang="en-US" sz="5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r h="274320">
                <a:tc rowSpan="6">
                  <a:txBody>
                    <a:bodyPr/>
                    <a:p>
                      <a:pPr indent="0" algn="ctr">
                        <a:buNone/>
                      </a:pPr>
                      <a:endParaRPr lang="en-US" sz="1000" b="0">
                        <a:latin typeface="微软雅黑" panose="020B0503020204020204" charset="-122"/>
                        <a:ea typeface="微软雅黑" panose="020B0503020204020204" charset="-122"/>
                        <a:cs typeface="Times New Roman" panose="02020603050405020304" charset="0"/>
                      </a:endParaRPr>
                    </a:p>
                    <a:p>
                      <a:pPr indent="0" algn="ctr">
                        <a:buNone/>
                      </a:pPr>
                      <a:endParaRPr lang="en-US" sz="1000" b="0">
                        <a:latin typeface="微软雅黑" panose="020B0503020204020204" charset="-122"/>
                        <a:ea typeface="微软雅黑" panose="020B0503020204020204" charset="-122"/>
                        <a:cs typeface="Times New Roman" panose="02020603050405020304" charset="0"/>
                      </a:endParaRPr>
                    </a:p>
                    <a:p>
                      <a:pPr indent="0" algn="ctr">
                        <a:buNone/>
                      </a:pPr>
                      <a:endParaRPr lang="en-US" sz="1000" b="0">
                        <a:latin typeface="微软雅黑" panose="020B0503020204020204" charset="-122"/>
                        <a:ea typeface="微软雅黑" panose="020B0503020204020204" charset="-122"/>
                        <a:cs typeface="Times New Roman" panose="02020603050405020304" charset="0"/>
                      </a:endParaRPr>
                    </a:p>
                    <a:p>
                      <a:pPr indent="0" algn="ctr">
                        <a:buNone/>
                      </a:pPr>
                      <a:endParaRPr lang="en-US" sz="1000" b="0">
                        <a:latin typeface="微软雅黑" panose="020B0503020204020204" charset="-122"/>
                        <a:ea typeface="微软雅黑" panose="020B0503020204020204" charset="-122"/>
                        <a:cs typeface="Times New Roman" panose="02020603050405020304" charset="0"/>
                      </a:endParaRPr>
                    </a:p>
                    <a:p>
                      <a:pPr indent="0" algn="ctr">
                        <a:buNone/>
                      </a:pPr>
                      <a:endParaRPr lang="en-US" sz="1000" b="0">
                        <a:latin typeface="微软雅黑" panose="020B0503020204020204" charset="-122"/>
                        <a:ea typeface="微软雅黑" panose="020B0503020204020204" charset="-122"/>
                        <a:cs typeface="Times New Roman" panose="02020603050405020304" charset="0"/>
                      </a:endParaRPr>
                    </a:p>
                    <a:p>
                      <a:pPr indent="0" algn="ctr">
                        <a:buNone/>
                      </a:pPr>
                      <a:endParaRPr lang="en-US" sz="1000" b="0">
                        <a:latin typeface="微软雅黑" panose="020B0503020204020204" charset="-122"/>
                        <a:ea typeface="微软雅黑" panose="020B0503020204020204" charset="-122"/>
                        <a:cs typeface="Times New Roman" panose="02020603050405020304" charset="0"/>
                      </a:endParaRPr>
                    </a:p>
                    <a:p>
                      <a:pPr indent="0" algn="ctr">
                        <a:buNone/>
                      </a:pPr>
                      <a:r>
                        <a:rPr lang="en-US" sz="1000" b="0">
                          <a:latin typeface="微软雅黑" panose="020B0503020204020204" charset="-122"/>
                          <a:ea typeface="微软雅黑" panose="020B0503020204020204" charset="-122"/>
                          <a:cs typeface="Times New Roman" panose="02020603050405020304" charset="0"/>
                        </a:rPr>
                        <a:t>Basic Coding Course (Coding + Codey Rocky) </a:t>
                      </a:r>
                      <a:endParaRPr lang="en-US" altLang="en-US" sz="10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Event</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2 x</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900" b="0">
                          <a:latin typeface="微软雅黑" panose="020B0503020204020204" charset="-122"/>
                          <a:ea typeface="微软雅黑" panose="020B0503020204020204" charset="-122"/>
                          <a:cs typeface="Times New Roman" panose="02020603050405020304" charset="0"/>
                        </a:rPr>
                        <a:t>1. Understand the concept of Event;</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2. Write programs including multiple events.</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Codey</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7+</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864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Sequencing</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2</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900" b="0">
                          <a:latin typeface="微软雅黑" panose="020B0503020204020204" charset="-122"/>
                          <a:ea typeface="微软雅黑" panose="020B0503020204020204" charset="-122"/>
                          <a:cs typeface="Times New Roman" panose="02020603050405020304" charset="0"/>
                        </a:rPr>
                        <a:t>1. Understand the concept of Sequencing; </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2. Design a procedure and an animation;</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3. Understand the concept of Bug;</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4.  Find bugs and debug.</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Codey</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7+</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58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Loop</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2</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900" b="0">
                          <a:latin typeface="微软雅黑" panose="020B0503020204020204" charset="-122"/>
                          <a:ea typeface="微软雅黑" panose="020B0503020204020204" charset="-122"/>
                          <a:cs typeface="Times New Roman" panose="02020603050405020304" charset="0"/>
                        </a:rPr>
                        <a:t>1. Understand the concept of Loop; </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2. Identify the difference between Counting Loop and Infinite Loop;</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3. Design animations by applying the counting loop and the infinite loop.</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CodeyRocky</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7+</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Conditional </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4</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900" b="0">
                          <a:latin typeface="微软雅黑" panose="020B0503020204020204" charset="-122"/>
                          <a:ea typeface="微软雅黑" panose="020B0503020204020204" charset="-122"/>
                          <a:cs typeface="Times New Roman" panose="02020603050405020304" charset="0"/>
                        </a:rPr>
                        <a:t>1. Understand the concept of Conditional;</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2. Fulfill tasks and create projects by writing programs with the blocks of conditionals.</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Codey Rocky</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8+</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Function</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4</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900" b="0">
                          <a:latin typeface="微软雅黑" panose="020B0503020204020204" charset="-122"/>
                          <a:ea typeface="微软雅黑" panose="020B0503020204020204" charset="-122"/>
                          <a:cs typeface="Times New Roman" panose="02020603050405020304" charset="0"/>
                        </a:rPr>
                        <a:t>1. Understand the concept of Function;</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2. Fulfill the tasks and create projects by creating functions.</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Codey Rocky</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9+</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9441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Variable</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6</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900" b="0">
                          <a:latin typeface="微软雅黑" panose="020B0503020204020204" charset="-122"/>
                          <a:ea typeface="微软雅黑" panose="020B0503020204020204" charset="-122"/>
                          <a:cs typeface="Times New Roman" panose="02020603050405020304" charset="0"/>
                        </a:rPr>
                        <a:t>1.Understand the concept of Variable;</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2. Create projects with variables;</a:t>
                      </a:r>
                      <a:endParaRPr lang="en-US" sz="900" b="0">
                        <a:latin typeface="微软雅黑" panose="020B0503020204020204" charset="-122"/>
                        <a:ea typeface="微软雅黑" panose="020B0503020204020204" charset="-122"/>
                        <a:cs typeface="Times New Roman" panose="02020603050405020304" charset="0"/>
                      </a:endParaRPr>
                    </a:p>
                    <a:p>
                      <a:pPr indent="0" algn="l">
                        <a:buNone/>
                      </a:pPr>
                      <a:r>
                        <a:rPr lang="en-US" sz="900" b="0">
                          <a:latin typeface="微软雅黑" panose="020B0503020204020204" charset="-122"/>
                          <a:ea typeface="微软雅黑" panose="020B0503020204020204" charset="-122"/>
                          <a:cs typeface="Times New Roman" panose="02020603050405020304" charset="0"/>
                        </a:rPr>
                        <a:t>3. Tackle the challenges by applying what you’ve learned about the six concepts. </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Codey Rocky</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latin typeface="微软雅黑" panose="020B0503020204020204" charset="-122"/>
                          <a:ea typeface="微软雅黑" panose="020B0503020204020204" charset="-122"/>
                          <a:cs typeface="Times New Roman" panose="02020603050405020304" charset="0"/>
                        </a:rPr>
                        <a:t>9+</a:t>
                      </a:r>
                      <a:endParaRPr lang="en-US" altLang="en-US" sz="900" b="0">
                        <a:latin typeface="微软雅黑" panose="020B0503020204020204" charset="-122"/>
                        <a:ea typeface="微软雅黑" panose="020B0503020204020204" charset="-122"/>
                        <a:cs typeface="Times New Roman" panose="020206030504050203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4" name="文本框 103"/>
          <p:cNvSpPr txBox="1"/>
          <p:nvPr/>
        </p:nvSpPr>
        <p:spPr>
          <a:xfrm>
            <a:off x="846455" y="4713605"/>
            <a:ext cx="5080000" cy="275590"/>
          </a:xfrm>
          <a:prstGeom prst="rect">
            <a:avLst/>
          </a:prstGeom>
          <a:noFill/>
          <a:ln w="9525">
            <a:noFill/>
          </a:ln>
        </p:spPr>
        <p:txBody>
          <a:bodyPr>
            <a:spAutoFit/>
          </a:bodyPr>
          <a:p>
            <a:pPr indent="266700"/>
            <a:r>
              <a:rPr lang="en-US" sz="1200" b="0">
                <a:latin typeface="微软雅黑" panose="020B0503020204020204" charset="-122"/>
                <a:ea typeface="微软雅黑" panose="020B0503020204020204" charset="-122"/>
                <a:cs typeface="微软雅黑" panose="020B0503020204020204" charset="-122"/>
              </a:rPr>
              <a:t>*Note</a:t>
            </a:r>
            <a:r>
              <a:rPr lang="zh-CN" sz="1200" b="0">
                <a:latin typeface="微软雅黑" panose="020B0503020204020204" charset="-122"/>
                <a:ea typeface="微软雅黑" panose="020B0503020204020204" charset="-122"/>
                <a:cs typeface="微软雅黑" panose="020B0503020204020204" charset="-122"/>
              </a:rPr>
              <a:t>：</a:t>
            </a:r>
            <a:r>
              <a:rPr lang="en-US" sz="1200" b="0">
                <a:latin typeface="微软雅黑" panose="020B0503020204020204" charset="-122"/>
                <a:ea typeface="微软雅黑" panose="020B0503020204020204" charset="-122"/>
                <a:cs typeface="微软雅黑" panose="020B0503020204020204" charset="-122"/>
              </a:rPr>
              <a:t>One class period lasts between 45 and 50 minutes. </a:t>
            </a:r>
            <a:endParaRPr lang="en-US" altLang="en-US" sz="1200" b="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grpSp>
        <p:nvGrpSpPr>
          <p:cNvPr id="11" name="组合 10"/>
          <p:cNvGrpSpPr/>
          <p:nvPr/>
        </p:nvGrpSpPr>
        <p:grpSpPr>
          <a:xfrm>
            <a:off x="2984773" y="1010592"/>
            <a:ext cx="3175724" cy="2877206"/>
            <a:chOff x="2984773" y="1010592"/>
            <a:chExt cx="3175724" cy="2877206"/>
          </a:xfrm>
        </p:grpSpPr>
        <p:pic>
          <p:nvPicPr>
            <p:cNvPr id="12" name="Picture 2" descr="http://imglf3.nosdn.127.net/img/NkdaNWVCTC80bkhJWDIwdmJZQVkrWllnc3FnSFBxa3NQRTVUTFRtOWdtWk4yWUprN3JMVFV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773" y="1010592"/>
              <a:ext cx="3175724" cy="2877206"/>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401048" y="1327509"/>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Happy Team</a:t>
              </a:r>
              <a:endParaRPr lang="zh-CN" altLang="en-US" sz="1600" b="1" dirty="0">
                <a:solidFill>
                  <a:schemeClr val="tx1"/>
                </a:solidFill>
              </a:endParaRPr>
            </a:p>
          </p:txBody>
        </p:sp>
        <p:sp>
          <p:nvSpPr>
            <p:cNvPr id="15" name="矩形 14"/>
            <p:cNvSpPr/>
            <p:nvPr/>
          </p:nvSpPr>
          <p:spPr>
            <a:xfrm>
              <a:off x="4675128" y="1328811"/>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Creative Team</a:t>
              </a:r>
              <a:endParaRPr lang="zh-CN" altLang="en-US" sz="1600" b="1" dirty="0">
                <a:solidFill>
                  <a:schemeClr val="tx1"/>
                </a:solidFill>
              </a:endParaRPr>
            </a:p>
          </p:txBody>
        </p:sp>
      </p:grpSp>
      <p:sp>
        <p:nvSpPr>
          <p:cNvPr id="17" name="标题 1"/>
          <p:cNvSpPr txBox="1"/>
          <p:nvPr/>
        </p:nvSpPr>
        <p:spPr>
          <a:xfrm>
            <a:off x="131365" y="4252665"/>
            <a:ext cx="8882539" cy="52273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A simple name helps to ensure the variable can work properly.</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7216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6411" y="4319975"/>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For instance, name the two teams as “Happy” and “Creative”.</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pic>
        <p:nvPicPr>
          <p:cNvPr id="12" name="Picture 2" descr="http://imglf3.nosdn.127.net/img/NkdaNWVCTC80bkhJWDIwdmJZQVkrWllnc3FnSFBxa3NQRTVUTFRtOWdtWk4yWUprN3JMVFV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773" y="1010592"/>
            <a:ext cx="3175724" cy="2877206"/>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401048" y="1327509"/>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Happy Team</a:t>
            </a:r>
            <a:endParaRPr lang="zh-CN" altLang="en-US" sz="1600" b="1" dirty="0">
              <a:solidFill>
                <a:schemeClr val="tx1"/>
              </a:solidFill>
            </a:endParaRPr>
          </a:p>
        </p:txBody>
      </p:sp>
      <p:sp>
        <p:nvSpPr>
          <p:cNvPr id="15" name="矩形 14"/>
          <p:cNvSpPr/>
          <p:nvPr/>
        </p:nvSpPr>
        <p:spPr>
          <a:xfrm>
            <a:off x="4675128" y="1328811"/>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Creative Team</a:t>
            </a:r>
            <a:endParaRPr lang="zh-CN" altLang="en-US" sz="1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17160" y="4239330"/>
            <a:ext cx="8882539" cy="522730"/>
          </a:xfrm>
        </p:spPr>
        <p:txBody>
          <a:bodyPr>
            <a:noAutofit/>
          </a:bodyPr>
          <a:lstStyle/>
          <a:p>
            <a:pPr>
              <a:lnSpc>
                <a:spcPct val="100000"/>
              </a:lnSpc>
            </a:pPr>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The scoreboard stores the points of each team. </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grpSp>
        <p:nvGrpSpPr>
          <p:cNvPr id="11" name="组合 10"/>
          <p:cNvGrpSpPr/>
          <p:nvPr/>
        </p:nvGrpSpPr>
        <p:grpSpPr>
          <a:xfrm>
            <a:off x="2984773" y="1010592"/>
            <a:ext cx="3175724" cy="2877206"/>
            <a:chOff x="2984773" y="1010592"/>
            <a:chExt cx="3175724" cy="2877206"/>
          </a:xfrm>
        </p:grpSpPr>
        <p:pic>
          <p:nvPicPr>
            <p:cNvPr id="12" name="Picture 2" descr="http://imglf3.nosdn.127.net/img/NkdaNWVCTC80bkhJWDIwdmJZQVkrWllnc3FnSFBxa3NQRTVUTFRtOWdtWk4yWUprN3JMVFV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773" y="1010592"/>
              <a:ext cx="3175724" cy="2877206"/>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401048" y="1327509"/>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Happy Team</a:t>
              </a:r>
              <a:endParaRPr lang="zh-CN" altLang="en-US" sz="1600" b="1" dirty="0">
                <a:solidFill>
                  <a:schemeClr val="tx1"/>
                </a:solidFill>
              </a:endParaRPr>
            </a:p>
          </p:txBody>
        </p:sp>
        <p:sp>
          <p:nvSpPr>
            <p:cNvPr id="15" name="矩形 14"/>
            <p:cNvSpPr/>
            <p:nvPr/>
          </p:nvSpPr>
          <p:spPr>
            <a:xfrm>
              <a:off x="4675128" y="1328811"/>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Creative Team</a:t>
              </a:r>
              <a:endParaRPr lang="zh-CN" altLang="en-US" sz="1600" b="1" dirty="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pic>
        <p:nvPicPr>
          <p:cNvPr id="3076" name="Picture 4" descr="http://imglf5.nosdn.127.net/img/NkdaNWVCTC80bkhJWDIwdmJZQVkrWkpBNWVHYXpOOXBBekhiSDd0dFRaSmpBWlhJanRCTU1BPT0.png?imageView&amp;thumbnail=168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052" y="2446916"/>
            <a:ext cx="1450670" cy="254311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imglf6.nosdn.127.net/img/NkdaNWVCTC80bkhJWDIwdmJZQVkrZWVoSlV6enl4dmxudHlwMU9zWmJGMVZNRVlvR0hEbUNBPT0.png?imageView&amp;thumbnail=1680x0&amp;quality=96&amp;stripmet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7716" y="594148"/>
            <a:ext cx="2543119" cy="230430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imglf6.nosdn.127.net/img/NkdaNWVCTC80bkhJWDIwdmJZQVkrZWV0ZkRnbGV5OGR0cTdZMkxSS1RLYVZRVFFtRmNmN0N3PT0.png?imageView&amp;thumbnail=1680x0&amp;quality=96&amp;stripmet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0546" y="2440836"/>
            <a:ext cx="762936" cy="7629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0.04568 L 0.1158 -0.28179 L 0.28299 -0.37686 L 0.4757 -0.38673 L 0.6217 -0.23334 L 0.63594 0.04938 L 0.54861 0.30802 L 0.4757 0.17067 L 0.40816 0.34012 L 0.32813 0.23734 L 0.26875 0.35246 L 0.26719 0.35246 " pathEditMode="relative" rAng="0" ptsTypes="AAAAAAAAAAAA">
                                      <p:cBhvr>
                                        <p:cTn id="6" dur="2000" fill="hold"/>
                                        <p:tgtEl>
                                          <p:spTgt spid="3080"/>
                                        </p:tgtEl>
                                        <p:attrNameLst>
                                          <p:attrName>ppt_x</p:attrName>
                                          <p:attrName>ppt_y</p:attrName>
                                        </p:attrNameLst>
                                      </p:cBhvr>
                                      <p:rCtr x="31788" y="28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47415"/>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矩形标注 12"/>
          <p:cNvSpPr/>
          <p:nvPr/>
        </p:nvSpPr>
        <p:spPr>
          <a:xfrm>
            <a:off x="4928870" y="1776730"/>
            <a:ext cx="3239770" cy="1693545"/>
          </a:xfrm>
          <a:prstGeom prst="wedgeRectCallout">
            <a:avLst>
              <a:gd name="adj1" fmla="val -74151"/>
              <a:gd name="adj2" fmla="val -7846"/>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pPr>
              <a:lnSpc>
                <a:spcPct val="150000"/>
              </a:lnSpc>
            </a:pPr>
            <a:r>
              <a:rPr lang="en-US" altLang="zh-CN" sz="1800" dirty="0" smtClean="0">
                <a:solidFill>
                  <a:schemeClr val="tx1"/>
                </a:solidFill>
                <a:latin typeface="Noto Sans S Chinese Regular" panose="020B0500000000000000" pitchFamily="34" charset="-122"/>
                <a:ea typeface="Noto Sans S Chinese Regular" panose="020B0500000000000000" pitchFamily="34" charset="-122"/>
              </a:rPr>
              <a:t>The team Creative has a three-point shot so the value of the variable will be replaced with a new one. </a:t>
            </a:r>
            <a:endParaRPr lang="zh-CN" altLang="en-US" sz="1800" dirty="0">
              <a:solidFill>
                <a:schemeClr val="tx1"/>
              </a:solidFill>
              <a:latin typeface="Noto Sans S Chinese Regular" panose="020B0500000000000000" pitchFamily="34" charset="-122"/>
              <a:ea typeface="Noto Sans S Chinese Regular" panose="020B0500000000000000" pitchFamily="34" charset="-122"/>
            </a:endParaRPr>
          </a:p>
        </p:txBody>
      </p:sp>
      <p:grpSp>
        <p:nvGrpSpPr>
          <p:cNvPr id="42" name="组合 41"/>
          <p:cNvGrpSpPr/>
          <p:nvPr/>
        </p:nvGrpSpPr>
        <p:grpSpPr>
          <a:xfrm>
            <a:off x="1396275" y="1298654"/>
            <a:ext cx="3175724" cy="2877206"/>
            <a:chOff x="1396275" y="1298654"/>
            <a:chExt cx="3175724" cy="2877206"/>
          </a:xfrm>
        </p:grpSpPr>
        <p:pic>
          <p:nvPicPr>
            <p:cNvPr id="43" name="Picture 2" descr="http://imglf3.nosdn.127.net/img/NkdaNWVCTC80bkhJWDIwdmJZQVkrWllnc3FnSFBxa3NQRTVUTFRtOWdtWk4yWUprN3JMVFVnPT0.png?imageView&amp;thumbnail=500x0&amp;quality=96&amp;stripmet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6275" y="1298654"/>
              <a:ext cx="3175724" cy="2877206"/>
            </a:xfrm>
            <a:prstGeom prst="rect">
              <a:avLst/>
            </a:prstGeom>
            <a:noFill/>
            <a:extLst>
              <a:ext uri="{909E8E84-426E-40DD-AFC4-6F175D3DCCD1}">
                <a14:hiddenFill xmlns:a14="http://schemas.microsoft.com/office/drawing/2010/main">
                  <a:solidFill>
                    <a:srgbClr val="FFFFFF"/>
                  </a:solidFill>
                </a14:hiddenFill>
              </a:ext>
            </a:extLst>
          </p:spPr>
        </p:pic>
        <p:sp>
          <p:nvSpPr>
            <p:cNvPr id="44" name="矩形 43"/>
            <p:cNvSpPr/>
            <p:nvPr/>
          </p:nvSpPr>
          <p:spPr>
            <a:xfrm>
              <a:off x="3709555" y="2356447"/>
              <a:ext cx="363682" cy="5922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0" dirty="0">
                <a:solidFill>
                  <a:srgbClr val="C1272D"/>
                </a:solidFill>
                <a:latin typeface="Noto Sans S Chinese Medium" panose="020B0600000000000000" pitchFamily="34" charset="-122"/>
                <a:ea typeface="Noto Sans S Chinese Medium" panose="020B0600000000000000" pitchFamily="34" charset="-122"/>
              </a:endParaRPr>
            </a:p>
          </p:txBody>
        </p:sp>
      </p:grpSp>
      <p:sp>
        <p:nvSpPr>
          <p:cNvPr id="37" name="矩形 36"/>
          <p:cNvSpPr/>
          <p:nvPr/>
        </p:nvSpPr>
        <p:spPr>
          <a:xfrm>
            <a:off x="1820266" y="1622176"/>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Happy Team</a:t>
            </a:r>
            <a:endParaRPr lang="zh-CN" altLang="en-US" sz="1600" b="1" dirty="0">
              <a:solidFill>
                <a:schemeClr val="tx1"/>
              </a:solidFill>
            </a:endParaRPr>
          </a:p>
        </p:txBody>
      </p:sp>
      <p:sp>
        <p:nvSpPr>
          <p:cNvPr id="38" name="矩形 37"/>
          <p:cNvSpPr/>
          <p:nvPr/>
        </p:nvSpPr>
        <p:spPr>
          <a:xfrm>
            <a:off x="3094346" y="1623478"/>
            <a:ext cx="1068404" cy="45131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tx1"/>
                </a:solidFill>
              </a:rPr>
              <a:t>Creative Team</a:t>
            </a:r>
            <a:endParaRPr lang="zh-CN" altLang="en-US" sz="1600" b="1" dirty="0">
              <a:solidFill>
                <a:schemeClr val="tx1"/>
              </a:solidFill>
            </a:endParaRPr>
          </a:p>
        </p:txBody>
      </p:sp>
      <p:sp>
        <p:nvSpPr>
          <p:cNvPr id="36" name="矩形 35"/>
          <p:cNvSpPr/>
          <p:nvPr/>
        </p:nvSpPr>
        <p:spPr>
          <a:xfrm>
            <a:off x="3770070" y="2327361"/>
            <a:ext cx="363682" cy="5922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200" dirty="0" smtClean="0">
                <a:solidFill>
                  <a:srgbClr val="C1272D"/>
                </a:solidFill>
                <a:latin typeface="Noto Sans S Chinese Medium" panose="020B0600000000000000" pitchFamily="34" charset="-122"/>
                <a:ea typeface="Noto Sans S Chinese Medium" panose="020B0600000000000000" pitchFamily="34" charset="-122"/>
              </a:rPr>
              <a:t>0</a:t>
            </a:r>
            <a:endParaRPr lang="zh-CN" altLang="en-US" sz="4200" dirty="0">
              <a:solidFill>
                <a:srgbClr val="C1272D"/>
              </a:solidFill>
              <a:latin typeface="Noto Sans S Chinese Medium" panose="020B0600000000000000" pitchFamily="34" charset="-122"/>
              <a:ea typeface="Noto Sans S Chinese Medium" panose="020B0600000000000000" pitchFamily="34" charset="-122"/>
            </a:endParaRPr>
          </a:p>
        </p:txBody>
      </p:sp>
      <p:sp>
        <p:nvSpPr>
          <p:cNvPr id="18" name="矩形 17"/>
          <p:cNvSpPr/>
          <p:nvPr/>
        </p:nvSpPr>
        <p:spPr>
          <a:xfrm>
            <a:off x="3746837" y="2324018"/>
            <a:ext cx="363682" cy="5922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200" dirty="0" smtClean="0">
                <a:solidFill>
                  <a:srgbClr val="C1272D"/>
                </a:solidFill>
                <a:latin typeface="Noto Sans S Chinese Medium" panose="020B0600000000000000" pitchFamily="34" charset="-122"/>
                <a:ea typeface="Noto Sans S Chinese Medium" panose="020B0600000000000000" pitchFamily="34" charset="-122"/>
              </a:rPr>
              <a:t>3</a:t>
            </a:r>
            <a:endParaRPr lang="zh-CN" altLang="en-US" sz="4200" dirty="0">
              <a:solidFill>
                <a:srgbClr val="C1272D"/>
              </a:solidFill>
              <a:latin typeface="Noto Sans S Chinese Medium" panose="020B0600000000000000" pitchFamily="34" charset="-122"/>
              <a:ea typeface="Noto Sans S Chinese Medium" panose="020B06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xit" presetSubtype="0" fill="hold" grpId="0" nodeType="clickEffect">
                                  <p:stCondLst>
                                    <p:cond delay="0"/>
                                  </p:stCondLst>
                                  <p:childTnLst>
                                    <p:animEffect transition="out" filter="fade">
                                      <p:cBhvr>
                                        <p:cTn id="6" dur="800" accel="100000">
                                          <p:stCondLst>
                                            <p:cond delay="200"/>
                                          </p:stCondLst>
                                        </p:cTn>
                                        <p:tgtEl>
                                          <p:spTgt spid="36"/>
                                        </p:tgtEl>
                                      </p:cBhvr>
                                    </p:animEffect>
                                    <p:anim calcmode="lin" valueType="num">
                                      <p:cBhvr>
                                        <p:cTn id="7" dur="800" accel="100000">
                                          <p:stCondLst>
                                            <p:cond delay="200"/>
                                          </p:stCondLst>
                                        </p:cTn>
                                        <p:tgtEl>
                                          <p:spTgt spid="36"/>
                                        </p:tgtEl>
                                        <p:attrNameLst>
                                          <p:attrName>style.rotation</p:attrName>
                                        </p:attrNameLst>
                                      </p:cBhvr>
                                      <p:tavLst>
                                        <p:tav tm="0">
                                          <p:val>
                                            <p:fltVal val="0"/>
                                          </p:val>
                                        </p:tav>
                                        <p:tav tm="100000">
                                          <p:val>
                                            <p:fltVal val="-90"/>
                                          </p:val>
                                        </p:tav>
                                      </p:tavLst>
                                    </p:anim>
                                    <p:anim calcmode="lin" valueType="num">
                                      <p:cBhvr>
                                        <p:cTn id="8" dur="200" decel="100000"/>
                                        <p:tgtEl>
                                          <p:spTgt spid="36"/>
                                        </p:tgtEl>
                                        <p:attrNameLst>
                                          <p:attrName>ppt_x</p:attrName>
                                        </p:attrNameLst>
                                      </p:cBhvr>
                                      <p:tavLst>
                                        <p:tav tm="0">
                                          <p:val>
                                            <p:strVal val="ppt_x"/>
                                          </p:val>
                                        </p:tav>
                                        <p:tav tm="100000">
                                          <p:val>
                                            <p:strVal val="ppt_x-0.05"/>
                                          </p:val>
                                        </p:tav>
                                      </p:tavLst>
                                    </p:anim>
                                    <p:anim calcmode="lin" valueType="num">
                                      <p:cBhvr>
                                        <p:cTn id="9" dur="200" decel="100000"/>
                                        <p:tgtEl>
                                          <p:spTgt spid="36"/>
                                        </p:tgtEl>
                                        <p:attrNameLst>
                                          <p:attrName>ppt_y</p:attrName>
                                        </p:attrNameLst>
                                      </p:cBhvr>
                                      <p:tavLst>
                                        <p:tav tm="0">
                                          <p:val>
                                            <p:strVal val="ppt_y"/>
                                          </p:val>
                                        </p:tav>
                                        <p:tav tm="100000">
                                          <p:val>
                                            <p:strVal val="ppt_y+0.1"/>
                                          </p:val>
                                        </p:tav>
                                      </p:tavLst>
                                    </p:anim>
                                    <p:anim calcmode="lin" valueType="num">
                                      <p:cBhvr>
                                        <p:cTn id="10" dur="800" accel="100000">
                                          <p:stCondLst>
                                            <p:cond delay="200"/>
                                          </p:stCondLst>
                                        </p:cTn>
                                        <p:tgtEl>
                                          <p:spTgt spid="36"/>
                                        </p:tgtEl>
                                        <p:attrNameLst>
                                          <p:attrName>ppt_x</p:attrName>
                                        </p:attrNameLst>
                                      </p:cBhvr>
                                      <p:tavLst>
                                        <p:tav tm="0">
                                          <p:val>
                                            <p:strVal val="ppt_x"/>
                                          </p:val>
                                        </p:tav>
                                        <p:tav tm="100000">
                                          <p:val>
                                            <p:strVal val="ppt_x+0.4+0.05"/>
                                          </p:val>
                                        </p:tav>
                                      </p:tavLst>
                                    </p:anim>
                                    <p:anim calcmode="lin" valueType="num">
                                      <p:cBhvr>
                                        <p:cTn id="11" dur="800" accel="100000">
                                          <p:stCondLst>
                                            <p:cond delay="200"/>
                                          </p:stCondLst>
                                        </p:cTn>
                                        <p:tgtEl>
                                          <p:spTgt spid="36"/>
                                        </p:tgtEl>
                                        <p:attrNameLst>
                                          <p:attrName>ppt_y</p:attrName>
                                        </p:attrNameLst>
                                      </p:cBhvr>
                                      <p:tavLst>
                                        <p:tav tm="0">
                                          <p:val>
                                            <p:strVal val="ppt_y"/>
                                          </p:val>
                                        </p:tav>
                                        <p:tav tm="100000">
                                          <p:val>
                                            <p:strVal val="ppt_y-0.4-0.1"/>
                                          </p:val>
                                        </p:tav>
                                      </p:tavLst>
                                    </p:anim>
                                    <p:set>
                                      <p:cBhvr>
                                        <p:cTn id="12" dur="1" fill="hold">
                                          <p:stCondLst>
                                            <p:cond delay="999"/>
                                          </p:stCondLst>
                                        </p:cTn>
                                        <p:tgtEl>
                                          <p:spTgt spid="36"/>
                                        </p:tgtEl>
                                        <p:attrNameLst>
                                          <p:attrName>style.visibility</p:attrName>
                                        </p:attrNameLst>
                                      </p:cBhvr>
                                      <p:to>
                                        <p:strVal val="hidden"/>
                                      </p:to>
                                    </p:se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ppt_y</p:attrName>
                                        </p:attrNameLst>
                                      </p:cBhvr>
                                      <p:tavLst>
                                        <p:tav tm="0">
                                          <p:val>
                                            <p:strVal val="#ppt_y-#ppt_h*1.125000"/>
                                          </p:val>
                                        </p:tav>
                                        <p:tav tm="100000">
                                          <p:val>
                                            <p:strVal val="#ppt_y"/>
                                          </p:val>
                                        </p:tav>
                                      </p:tavLst>
                                    </p:anim>
                                    <p:animEffect transition="in" filter="wipe(down)">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18"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3" name="标题 1"/>
          <p:cNvSpPr>
            <a:spLocks noGrp="1"/>
          </p:cNvSpPr>
          <p:nvPr>
            <p:ph type="ctrTitle"/>
          </p:nvPr>
        </p:nvSpPr>
        <p:spPr>
          <a:xfrm>
            <a:off x="130730" y="3965645"/>
            <a:ext cx="8882539" cy="522730"/>
          </a:xfrm>
        </p:spPr>
        <p:txBody>
          <a:bodyPr>
            <a:noAutofit/>
          </a:bodyPr>
          <a:lstStyle/>
          <a:p>
            <a:r>
              <a:rPr lang="en-US" altLang="zh-CN"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rPr>
              <a:t>Three features of a Variable</a:t>
            </a:r>
            <a:endParaRPr lang="zh-CN" altLang="en-US" sz="2400" b="1" dirty="0">
              <a:solidFill>
                <a:schemeClr val="accent1">
                  <a:lumMod val="50000"/>
                </a:schemeClr>
              </a:solidFill>
              <a:latin typeface="微软雅黑" panose="020B0503020204020204" charset="-122"/>
              <a:ea typeface="微软雅黑" panose="020B0503020204020204" charset="-122"/>
              <a:cs typeface="微软雅黑" panose="020B0503020204020204" charset="-122"/>
            </a:endParaRPr>
          </a:p>
        </p:txBody>
      </p:sp>
      <p:sp>
        <p:nvSpPr>
          <p:cNvPr id="12" name="矩形标注 11"/>
          <p:cNvSpPr/>
          <p:nvPr/>
        </p:nvSpPr>
        <p:spPr>
          <a:xfrm>
            <a:off x="4968126" y="1058512"/>
            <a:ext cx="2497455" cy="537210"/>
          </a:xfrm>
          <a:prstGeom prst="wedgeRectCallout">
            <a:avLst>
              <a:gd name="adj1" fmla="val -91946"/>
              <a:gd name="adj2" fmla="val 23057"/>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pPr>
              <a:lnSpc>
                <a:spcPct val="150000"/>
              </a:lnSpc>
            </a:pPr>
            <a:r>
              <a:rPr lang="en-US" altLang="zh-CN" sz="2000" dirty="0" smtClean="0">
                <a:solidFill>
                  <a:schemeClr val="tx1"/>
                </a:solidFill>
                <a:latin typeface="Noto Sans S Chinese Regular" panose="020B0500000000000000" pitchFamily="34" charset="-122"/>
                <a:ea typeface="Noto Sans S Chinese Regular" panose="020B0500000000000000" pitchFamily="34" charset="-122"/>
              </a:rPr>
              <a:t>1.</a:t>
            </a:r>
            <a:r>
              <a:rPr lang="en-US" altLang="zh-CN" sz="2000" dirty="0">
                <a:latin typeface="Noto Sans S Chinese Regular" panose="020B0500000000000000" pitchFamily="34" charset="-122"/>
                <a:ea typeface="Noto Sans S Chinese Regular" panose="020B0500000000000000" pitchFamily="34" charset="-122"/>
              </a:rPr>
              <a:t> Assign a value</a:t>
            </a:r>
            <a:endParaRPr lang="zh-CN" altLang="en-US" sz="2000" dirty="0">
              <a:latin typeface="Noto Sans S Chinese Regular" panose="020B0500000000000000" pitchFamily="34" charset="-122"/>
              <a:ea typeface="Noto Sans S Chinese Regular" panose="020B0500000000000000" pitchFamily="34" charset="-122"/>
            </a:endParaRPr>
          </a:p>
        </p:txBody>
      </p:sp>
      <p:sp>
        <p:nvSpPr>
          <p:cNvPr id="14" name="矩形标注 13"/>
          <p:cNvSpPr/>
          <p:nvPr/>
        </p:nvSpPr>
        <p:spPr>
          <a:xfrm>
            <a:off x="5195958" y="1657901"/>
            <a:ext cx="3232148" cy="537210"/>
          </a:xfrm>
          <a:prstGeom prst="wedgeRectCallout">
            <a:avLst>
              <a:gd name="adj1" fmla="val -72291"/>
              <a:gd name="adj2" fmla="val 24849"/>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r>
              <a:rPr lang="en-US" altLang="zh-CN" sz="2000" dirty="0">
                <a:latin typeface="Noto Sans S Chinese Regular" panose="020B0500000000000000" pitchFamily="34" charset="-122"/>
                <a:ea typeface="Noto Sans S Chinese Regular" panose="020B0500000000000000" pitchFamily="34" charset="-122"/>
              </a:rPr>
              <a:t>2. Revise </a:t>
            </a:r>
            <a:r>
              <a:rPr lang="en-US" altLang="zh-CN" sz="2000" dirty="0" smtClean="0">
                <a:latin typeface="Noto Sans S Chinese Regular" panose="020B0500000000000000" pitchFamily="34" charset="-122"/>
                <a:ea typeface="Noto Sans S Chinese Regular" panose="020B0500000000000000" pitchFamily="34" charset="-122"/>
              </a:rPr>
              <a:t>the information</a:t>
            </a:r>
            <a:endParaRPr lang="zh-CN" altLang="en-US" sz="2000" dirty="0">
              <a:latin typeface="Noto Sans S Chinese Regular" panose="020B0500000000000000" pitchFamily="34" charset="-122"/>
              <a:ea typeface="Noto Sans S Chinese Regular" panose="020B0500000000000000" pitchFamily="34" charset="-122"/>
            </a:endParaRPr>
          </a:p>
        </p:txBody>
      </p:sp>
      <p:sp>
        <p:nvSpPr>
          <p:cNvPr id="15" name="矩形标注 14"/>
          <p:cNvSpPr/>
          <p:nvPr/>
        </p:nvSpPr>
        <p:spPr>
          <a:xfrm>
            <a:off x="6216853" y="2257290"/>
            <a:ext cx="1721043" cy="537215"/>
          </a:xfrm>
          <a:prstGeom prst="wedgeRectCallout">
            <a:avLst>
              <a:gd name="adj1" fmla="val -59508"/>
              <a:gd name="adj2" fmla="val 28432"/>
            </a:avLst>
          </a:prstGeom>
          <a:solidFill>
            <a:schemeClr val="accent1">
              <a:lumMod val="40000"/>
              <a:lumOff val="60000"/>
              <a:alpha val="64000"/>
            </a:schemeClr>
          </a:solidFill>
          <a:ln>
            <a:solidFill>
              <a:schemeClr val="bg1"/>
            </a:solidFill>
          </a:ln>
          <a:effectLst>
            <a:softEdge rad="31750"/>
          </a:effectLst>
        </p:spPr>
        <p:style>
          <a:lnRef idx="2">
            <a:schemeClr val="accent4"/>
          </a:lnRef>
          <a:fillRef idx="1">
            <a:schemeClr val="lt1"/>
          </a:fillRef>
          <a:effectRef idx="0">
            <a:schemeClr val="accent4"/>
          </a:effectRef>
          <a:fontRef idx="minor">
            <a:schemeClr val="dk1"/>
          </a:fontRef>
        </p:style>
        <p:txBody>
          <a:bodyPr rtlCol="0" anchor="ctr"/>
          <a:lstStyle/>
          <a:p>
            <a:r>
              <a:rPr lang="en-US" altLang="zh-CN" sz="2000" dirty="0">
                <a:latin typeface="Noto Sans S Chinese Regular" panose="020B0500000000000000" pitchFamily="34" charset="-122"/>
                <a:ea typeface="Noto Sans S Chinese Regular" panose="020B0500000000000000" pitchFamily="34" charset="-122"/>
              </a:rPr>
              <a:t>3. Compare</a:t>
            </a:r>
            <a:endParaRPr lang="zh-CN" altLang="en-US" sz="2000" dirty="0">
              <a:latin typeface="Noto Sans S Chinese Regular" panose="020B0500000000000000" pitchFamily="34" charset="-122"/>
              <a:ea typeface="Noto Sans S Chinese Regular" panose="020B0500000000000000" pitchFamily="34" charset="-122"/>
            </a:endParaRPr>
          </a:p>
        </p:txBody>
      </p:sp>
      <p:pic>
        <p:nvPicPr>
          <p:cNvPr id="10" name="图片 9"/>
          <p:cNvPicPr>
            <a:picLocks noChangeAspect="1"/>
          </p:cNvPicPr>
          <p:nvPr/>
        </p:nvPicPr>
        <p:blipFill>
          <a:blip r:embed="rId2"/>
          <a:stretch>
            <a:fillRect/>
          </a:stretch>
        </p:blipFill>
        <p:spPr>
          <a:xfrm>
            <a:off x="760409" y="1079113"/>
            <a:ext cx="5325714" cy="28685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bldLvl="0" animBg="1"/>
      <p:bldP spid="14" grpId="0" bldLvl="0" animBg="1"/>
      <p:bldP spid="15"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700216" y="1771135"/>
            <a:ext cx="184731" cy="300082"/>
          </a:xfrm>
          <a:prstGeom prst="rect">
            <a:avLst/>
          </a:prstGeom>
          <a:noFill/>
        </p:spPr>
        <p:txBody>
          <a:bodyPr wrap="none" rtlCol="0">
            <a:spAutoFit/>
          </a:bodyPr>
          <a:lstStyle/>
          <a:p>
            <a:endParaRPr kumimoji="1" lang="zh-CN" altLang="en-US" dirty="0"/>
          </a:p>
        </p:txBody>
      </p:sp>
      <p:grpSp>
        <p:nvGrpSpPr>
          <p:cNvPr id="4" name="组 3"/>
          <p:cNvGrpSpPr/>
          <p:nvPr/>
        </p:nvGrpSpPr>
        <p:grpSpPr>
          <a:xfrm>
            <a:off x="0" y="0"/>
            <a:ext cx="9144000" cy="5143500"/>
            <a:chOff x="0" y="0"/>
            <a:chExt cx="9144000" cy="5143500"/>
          </a:xfrm>
        </p:grpSpPr>
        <p:sp>
          <p:nvSpPr>
            <p:cNvPr id="13" name="圆角矩形 12"/>
            <p:cNvSpPr/>
            <p:nvPr/>
          </p:nvSpPr>
          <p:spPr>
            <a:xfrm>
              <a:off x="0"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24" name="图片 23"/>
            <p:cNvPicPr>
              <a:picLocks noChangeAspect="1"/>
            </p:cNvPicPr>
            <p:nvPr/>
          </p:nvPicPr>
          <p:blipFill>
            <a:blip r:embed="rId1"/>
            <a:stretch>
              <a:fillRect/>
            </a:stretch>
          </p:blipFill>
          <p:spPr>
            <a:xfrm>
              <a:off x="3772269" y="2445732"/>
              <a:ext cx="1599460" cy="252036"/>
            </a:xfrm>
            <a:prstGeom prst="rect">
              <a:avLst/>
            </a:prstGeom>
          </p:spPr>
        </p:pic>
      </p:gr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Figure 1  Product Layout of Codey</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04" name="文本框 103"/>
          <p:cNvSpPr txBox="1"/>
          <p:nvPr/>
        </p:nvSpPr>
        <p:spPr>
          <a:xfrm>
            <a:off x="802640" y="768350"/>
            <a:ext cx="7404735" cy="953135"/>
          </a:xfrm>
          <a:prstGeom prst="rect">
            <a:avLst/>
          </a:prstGeom>
          <a:noFill/>
          <a:ln w="9525">
            <a:noFill/>
          </a:ln>
        </p:spPr>
        <p:txBody>
          <a:bodyPr wrap="square">
            <a:spAutoFit/>
          </a:bodyPr>
          <a:p>
            <a:pPr indent="0"/>
            <a:r>
              <a:rPr lang="en-US" sz="1400" b="0">
                <a:latin typeface="微软雅黑" panose="020B0503020204020204" charset="-122"/>
                <a:ea typeface="微软雅黑" panose="020B0503020204020204" charset="-122"/>
                <a:cs typeface="微软雅黑" panose="020B0503020204020204" charset="-122"/>
              </a:rPr>
              <a:t>There are six documents of courses in the file. Each document can be divided into seven parts, Concept Explanation, Learning Objectives, Teaching Preparation, Time Frame, Teaching Procedure, Self-review Report and(or) Project Report, and printed materials</a:t>
            </a:r>
            <a:r>
              <a:rPr lang="zh-CN" sz="1400" b="0">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used for teaching</a:t>
            </a:r>
            <a:r>
              <a:rPr lang="zh-CN" sz="1400" b="0">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a:t>
            </a:r>
            <a:endParaRPr lang="en-US" altLang="en-US" sz="1400" b="0">
              <a:latin typeface="微软雅黑" panose="020B0503020204020204" charset="-122"/>
              <a:ea typeface="微软雅黑" panose="020B0503020204020204" charset="-122"/>
              <a:cs typeface="微软雅黑" panose="020B0503020204020204" charset="-122"/>
            </a:endParaRPr>
          </a:p>
        </p:txBody>
      </p:sp>
      <p:graphicFrame>
        <p:nvGraphicFramePr>
          <p:cNvPr id="3" name="图示 20"/>
          <p:cNvGraphicFramePr/>
          <p:nvPr/>
        </p:nvGraphicFramePr>
        <p:xfrm>
          <a:off x="1667193" y="2086293"/>
          <a:ext cx="5358765" cy="1711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0"/>
            <a:ext cx="9144000" cy="5143500"/>
            <a:chOff x="-1" y="0"/>
            <a:chExt cx="9144000" cy="5143500"/>
          </a:xfrm>
        </p:grpSpPr>
        <p:grpSp>
          <p:nvGrpSpPr>
            <p:cNvPr id="4" name="组 3"/>
            <p:cNvGrpSpPr/>
            <p:nvPr/>
          </p:nvGrpSpPr>
          <p:grpSpPr>
            <a:xfrm>
              <a:off x="-1" y="0"/>
              <a:ext cx="9144000" cy="5143500"/>
              <a:chOff x="-1" y="0"/>
              <a:chExt cx="9144000" cy="5143500"/>
            </a:xfrm>
          </p:grpSpPr>
          <p:sp>
            <p:nvSpPr>
              <p:cNvPr id="16" name="圆角矩形 15"/>
              <p:cNvSpPr/>
              <p:nvPr/>
            </p:nvSpPr>
            <p:spPr>
              <a:xfrm>
                <a:off x="-1" y="0"/>
                <a:ext cx="9144000" cy="5143500"/>
              </a:xfrm>
              <a:prstGeom prst="roundRect">
                <a:avLst>
                  <a:gd name="adj" fmla="val 3159"/>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圆角矩形 7"/>
              <p:cNvSpPr/>
              <p:nvPr/>
            </p:nvSpPr>
            <p:spPr>
              <a:xfrm>
                <a:off x="130730" y="562000"/>
                <a:ext cx="8882539" cy="4440195"/>
              </a:xfrm>
              <a:prstGeom prst="roundRect">
                <a:avLst>
                  <a:gd name="adj" fmla="val 3159"/>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t>Review：Review the knowledge of last class by asking questions. </a:t>
                </a:r>
                <a:endParaRPr kumimoji="1" lang="zh-CN" altLang="en-US"/>
              </a:p>
              <a:p>
                <a:pPr algn="ctr"/>
                <a:r>
                  <a:rPr kumimoji="1" lang="zh-CN" altLang="en-US"/>
                  <a:t>Explain New Knowledge: Explain the new concept through everyday examples with PowerPoint presentation. </a:t>
                </a:r>
                <a:endParaRPr kumimoji="1" lang="zh-CN" altLang="en-US"/>
              </a:p>
            </p:txBody>
          </p:sp>
        </p:grpSp>
        <p:pic>
          <p:nvPicPr>
            <p:cNvPr id="24" name="图片 23"/>
            <p:cNvPicPr>
              <a:picLocks noChangeAspect="1"/>
            </p:cNvPicPr>
            <p:nvPr/>
          </p:nvPicPr>
          <p:blipFill>
            <a:blip r:embed="rId1"/>
            <a:stretch>
              <a:fillRect/>
            </a:stretch>
          </p:blipFill>
          <p:spPr>
            <a:xfrm>
              <a:off x="229584" y="154580"/>
              <a:ext cx="1599460" cy="252036"/>
            </a:xfrm>
            <a:prstGeom prst="rect">
              <a:avLst/>
            </a:prstGeom>
          </p:spPr>
        </p:pic>
      </p:grpSp>
      <p:sp>
        <p:nvSpPr>
          <p:cNvPr id="27" name="文本框 26"/>
          <p:cNvSpPr txBox="1"/>
          <p:nvPr/>
        </p:nvSpPr>
        <p:spPr>
          <a:xfrm>
            <a:off x="4571999" y="127797"/>
            <a:ext cx="4382530" cy="337185"/>
          </a:xfrm>
          <a:prstGeom prst="rect">
            <a:avLst/>
          </a:prstGeom>
          <a:noFill/>
        </p:spPr>
        <p:txBody>
          <a:bodyPr wrap="square" rtlCol="0">
            <a:spAutoFit/>
          </a:bodyPr>
          <a:lstStyle/>
          <a:p>
            <a:pPr algn="r"/>
            <a:r>
              <a:rPr kumimoji="1" lang="en-US" altLang="zh-CN" sz="1600" b="1" dirty="0" smtClean="0">
                <a:solidFill>
                  <a:schemeClr val="bg1"/>
                </a:solidFill>
                <a:latin typeface="微软雅黑" panose="020B0503020204020204" charset="-122"/>
                <a:ea typeface="微软雅黑" panose="020B0503020204020204" charset="-122"/>
                <a:cs typeface="微软雅黑" panose="020B0503020204020204" charset="-122"/>
              </a:rPr>
              <a:t>Basic Coding Course</a:t>
            </a:r>
            <a:endParaRPr kumimoji="1"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nvSpPr>
        <p:spPr>
          <a:xfrm>
            <a:off x="9910119" y="3797643"/>
            <a:ext cx="184731" cy="300082"/>
          </a:xfrm>
          <a:prstGeom prst="rect">
            <a:avLst/>
          </a:prstGeom>
          <a:noFill/>
        </p:spPr>
        <p:txBody>
          <a:bodyPr wrap="none" rtlCol="0">
            <a:spAutoFit/>
          </a:bodyPr>
          <a:lstStyle/>
          <a:p>
            <a:endParaRPr kumimoji="1" lang="zh-CN" altLang="en-US" dirty="0"/>
          </a:p>
        </p:txBody>
      </p:sp>
      <p:sp>
        <p:nvSpPr>
          <p:cNvPr id="104" name="文本框 103"/>
          <p:cNvSpPr txBox="1"/>
          <p:nvPr/>
        </p:nvSpPr>
        <p:spPr>
          <a:xfrm>
            <a:off x="638810" y="848360"/>
            <a:ext cx="5080000" cy="521970"/>
          </a:xfrm>
          <a:prstGeom prst="rect">
            <a:avLst/>
          </a:prstGeom>
          <a:noFill/>
          <a:ln w="9525">
            <a:noFill/>
          </a:ln>
        </p:spPr>
        <p:txBody>
          <a:bodyPr>
            <a:spAutoFit/>
          </a:bodyPr>
          <a:p>
            <a:pPr indent="0"/>
            <a:r>
              <a:rPr lang="en-US" sz="1400" b="1">
                <a:solidFill>
                  <a:srgbClr val="538135"/>
                </a:solidFill>
                <a:latin typeface="微软雅黑" panose="020B0503020204020204" charset="-122"/>
                <a:ea typeface="微软雅黑" panose="020B0503020204020204" charset="-122"/>
                <a:cs typeface="微软雅黑" panose="020B0503020204020204" charset="-122"/>
              </a:rPr>
              <a:t>Teaching Procedure</a:t>
            </a:r>
            <a:r>
              <a:rPr lang="zh-CN" sz="1400" b="1">
                <a:solidFill>
                  <a:srgbClr val="538135"/>
                </a:solidFill>
                <a:latin typeface="微软雅黑" panose="020B0503020204020204" charset="-122"/>
                <a:ea typeface="微软雅黑" panose="020B0503020204020204" charset="-122"/>
                <a:cs typeface="微软雅黑" panose="020B0503020204020204" charset="-122"/>
              </a:rPr>
              <a:t>：</a:t>
            </a:r>
            <a:r>
              <a:rPr lang="en-US" sz="1400" b="0">
                <a:latin typeface="微软雅黑" panose="020B0503020204020204" charset="-122"/>
                <a:ea typeface="微软雅黑" panose="020B0503020204020204" charset="-122"/>
                <a:cs typeface="微软雅黑" panose="020B0503020204020204" charset="-122"/>
              </a:rPr>
              <a:t>The teaching procedure is roughly divided into five parts:</a:t>
            </a:r>
            <a:endParaRPr lang="en-US" altLang="en-US" sz="1400" b="0">
              <a:latin typeface="微软雅黑" panose="020B0503020204020204" charset="-122"/>
              <a:ea typeface="微软雅黑" panose="020B0503020204020204" charset="-122"/>
              <a:cs typeface="微软雅黑" panose="020B0503020204020204" charset="-122"/>
            </a:endParaRPr>
          </a:p>
        </p:txBody>
      </p:sp>
      <p:graphicFrame>
        <p:nvGraphicFramePr>
          <p:cNvPr id="18" name="图示 18"/>
          <p:cNvGraphicFramePr/>
          <p:nvPr/>
        </p:nvGraphicFramePr>
        <p:xfrm>
          <a:off x="1347470" y="1454150"/>
          <a:ext cx="6572250" cy="2827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文本框 1"/>
          <p:cNvSpPr txBox="1"/>
          <p:nvPr/>
        </p:nvSpPr>
        <p:spPr>
          <a:xfrm>
            <a:off x="1222375" y="4281805"/>
            <a:ext cx="6584950" cy="645160"/>
          </a:xfrm>
          <a:prstGeom prst="rect">
            <a:avLst/>
          </a:prstGeom>
          <a:noFill/>
          <a:ln w="9525">
            <a:noFill/>
          </a:ln>
        </p:spPr>
        <p:txBody>
          <a:bodyPr wrap="square">
            <a:spAutoFit/>
          </a:bodyPr>
          <a:p>
            <a:pPr indent="267970" algn="l"/>
            <a:r>
              <a:rPr lang="en-US" sz="1200" b="1">
                <a:latin typeface="微软雅黑" panose="020B0503020204020204" charset="-122"/>
                <a:ea typeface="微软雅黑" panose="020B0503020204020204" charset="-122"/>
                <a:cs typeface="微软雅黑" panose="020B0503020204020204" charset="-122"/>
              </a:rPr>
              <a:t>Review</a:t>
            </a:r>
            <a:r>
              <a:rPr lang="zh-CN" sz="1200" b="0">
                <a:latin typeface="微软雅黑" panose="020B0503020204020204" charset="-122"/>
                <a:ea typeface="微软雅黑" panose="020B0503020204020204" charset="-122"/>
                <a:cs typeface="微软雅黑" panose="020B0503020204020204" charset="-122"/>
              </a:rPr>
              <a:t>：</a:t>
            </a:r>
            <a:r>
              <a:rPr lang="en-US" sz="1200" b="0">
                <a:latin typeface="微软雅黑" panose="020B0503020204020204" charset="-122"/>
                <a:ea typeface="微软雅黑" panose="020B0503020204020204" charset="-122"/>
                <a:cs typeface="微软雅黑" panose="020B0503020204020204" charset="-122"/>
              </a:rPr>
              <a:t>Review the knowledge of last class by asking questions. </a:t>
            </a:r>
            <a:r>
              <a:rPr lang="en-US" sz="1200" b="1">
                <a:latin typeface="微软雅黑" panose="020B0503020204020204" charset="-122"/>
                <a:ea typeface="微软雅黑" panose="020B0503020204020204" charset="-122"/>
                <a:cs typeface="微软雅黑" panose="020B0503020204020204" charset="-122"/>
              </a:rPr>
              <a:t>      Explain New Knowledge</a:t>
            </a:r>
            <a:r>
              <a:rPr lang="en-US" sz="1200" b="0">
                <a:latin typeface="微软雅黑" panose="020B0503020204020204" charset="-122"/>
                <a:ea typeface="微软雅黑" panose="020B0503020204020204" charset="-122"/>
                <a:cs typeface="微软雅黑" panose="020B0503020204020204" charset="-122"/>
              </a:rPr>
              <a:t>:</a:t>
            </a:r>
            <a:r>
              <a:rPr lang="en-US" sz="1200" b="1">
                <a:latin typeface="微软雅黑" panose="020B0503020204020204" charset="-122"/>
                <a:ea typeface="微软雅黑" panose="020B0503020204020204" charset="-122"/>
                <a:cs typeface="微软雅黑" panose="020B0503020204020204" charset="-122"/>
              </a:rPr>
              <a:t> </a:t>
            </a:r>
            <a:r>
              <a:rPr lang="en-US" sz="1200" b="0">
                <a:latin typeface="微软雅黑" panose="020B0503020204020204" charset="-122"/>
                <a:ea typeface="微软雅黑" panose="020B0503020204020204" charset="-122"/>
                <a:cs typeface="微软雅黑" panose="020B0503020204020204" charset="-122"/>
              </a:rPr>
              <a:t>Explain the new concept through everyday examples with PowerPoint presentation. </a:t>
            </a:r>
            <a:endParaRPr lang="zh-CN" altLang="en-US" sz="120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D7B8DB6F5F204C9F0FB1EAC793A34B" ma:contentTypeVersion="29" ma:contentTypeDescription="Create a new document." ma:contentTypeScope="" ma:versionID="6964f1607b912fcc36217ec03ded4be1">
  <xsd:schema xmlns:xsd="http://www.w3.org/2001/XMLSchema" xmlns:xs="http://www.w3.org/2001/XMLSchema" xmlns:p="http://schemas.microsoft.com/office/2006/metadata/properties" xmlns:ns2="e4d70162-ace3-44e7-92ab-2f9373d5bb77" xmlns:ns3="53fe7858-66a6-4f29-b74a-60c7079a3f54" targetNamespace="http://schemas.microsoft.com/office/2006/metadata/properties" ma:root="true" ma:fieldsID="5b5f26e8beb466e3c060feb241a6a910" ns2:_="" ns3:_="">
    <xsd:import namespace="e4d70162-ace3-44e7-92ab-2f9373d5bb77"/>
    <xsd:import namespace="53fe7858-66a6-4f29-b74a-60c7079a3f5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MediaServiceOCR" minOccurs="0"/>
                <xsd:element ref="ns2:MediaServiceLocation" minOccurs="0"/>
                <xsd:element ref="ns2:lo" minOccurs="0"/>
                <xsd:element ref="ns2:cf6bef2a-12ef-4532-837e-bb831867c9eaCountryOrRegion" minOccurs="0"/>
                <xsd:element ref="ns2:cf6bef2a-12ef-4532-837e-bb831867c9eaState" minOccurs="0"/>
                <xsd:element ref="ns2:cf6bef2a-12ef-4532-837e-bb831867c9eaCity" minOccurs="0"/>
                <xsd:element ref="ns2:cf6bef2a-12ef-4532-837e-bb831867c9eaPostalCode" minOccurs="0"/>
                <xsd:element ref="ns2:cf6bef2a-12ef-4532-837e-bb831867c9eaStreet" minOccurs="0"/>
                <xsd:element ref="ns2:cf6bef2a-12ef-4532-837e-bb831867c9eaGeoLoc" minOccurs="0"/>
                <xsd:element ref="ns2:cf6bef2a-12ef-4532-837e-bb831867c9eaDispName" minOccurs="0"/>
                <xsd:element ref="ns3:SharedWithUsers" minOccurs="0"/>
                <xsd:element ref="ns3:SharedWithDetails" minOccurs="0"/>
                <xsd:element ref="ns2:MediaLengthInSeconds" minOccurs="0"/>
                <xsd:element ref="ns2:Vorschau"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d70162-ace3-44e7-92ab-2f9373d5bb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o" ma:index="18" nillable="true" ma:displayName="lo" ma:format="Dropdown" ma:internalName="lo">
      <xsd:simpleType>
        <xsd:restriction base="dms:Unknown"/>
      </xsd:simpleType>
    </xsd:element>
    <xsd:element name="cf6bef2a-12ef-4532-837e-bb831867c9eaCountryOrRegion" ma:index="19" nillable="true" ma:displayName="lo: Country/Region" ma:internalName="CountryOrRegion" ma:readOnly="true">
      <xsd:simpleType>
        <xsd:restriction base="dms:Text"/>
      </xsd:simpleType>
    </xsd:element>
    <xsd:element name="cf6bef2a-12ef-4532-837e-bb831867c9eaState" ma:index="20" nillable="true" ma:displayName="lo: State" ma:internalName="State" ma:readOnly="true">
      <xsd:simpleType>
        <xsd:restriction base="dms:Text"/>
      </xsd:simpleType>
    </xsd:element>
    <xsd:element name="cf6bef2a-12ef-4532-837e-bb831867c9eaCity" ma:index="21" nillable="true" ma:displayName="lo: City" ma:internalName="City" ma:readOnly="true">
      <xsd:simpleType>
        <xsd:restriction base="dms:Text"/>
      </xsd:simpleType>
    </xsd:element>
    <xsd:element name="cf6bef2a-12ef-4532-837e-bb831867c9eaPostalCode" ma:index="22" nillable="true" ma:displayName="lo: Postal Code" ma:internalName="PostalCode" ma:readOnly="true">
      <xsd:simpleType>
        <xsd:restriction base="dms:Text"/>
      </xsd:simpleType>
    </xsd:element>
    <xsd:element name="cf6bef2a-12ef-4532-837e-bb831867c9eaStreet" ma:index="23" nillable="true" ma:displayName="lo: Street" ma:internalName="Street" ma:readOnly="true">
      <xsd:simpleType>
        <xsd:restriction base="dms:Text"/>
      </xsd:simpleType>
    </xsd:element>
    <xsd:element name="cf6bef2a-12ef-4532-837e-bb831867c9eaGeoLoc" ma:index="24" nillable="true" ma:displayName="lo: Coordinates" ma:internalName="GeoLoc" ma:readOnly="true">
      <xsd:simpleType>
        <xsd:restriction base="dms:Unknown"/>
      </xsd:simpleType>
    </xsd:element>
    <xsd:element name="cf6bef2a-12ef-4532-837e-bb831867c9eaDispName" ma:index="25" nillable="true" ma:displayName="lo: Name" ma:internalName="DispName" ma:readOnly="true">
      <xsd:simpleType>
        <xsd:restriction base="dms:Text"/>
      </xsd:simpleType>
    </xsd:element>
    <xsd:element name="MediaLengthInSeconds" ma:index="28" nillable="true" ma:displayName="Length (seconds)" ma:internalName="MediaLengthInSeconds" ma:readOnly="true">
      <xsd:simpleType>
        <xsd:restriction base="dms:Unknown"/>
      </xsd:simpleType>
    </xsd:element>
    <xsd:element name="Vorschau" ma:index="29" nillable="true" ma:displayName="Vorschau" ma:format="Thumbnail" ma:internalName="Vorschau">
      <xsd:simpleType>
        <xsd:restriction base="dms:Unknown"/>
      </xsd:simpleType>
    </xsd:element>
    <xsd:element name="lcf76f155ced4ddcb4097134ff3c332f" ma:index="32" nillable="true" ma:taxonomy="true" ma:internalName="lcf76f155ced4ddcb4097134ff3c332f" ma:taxonomyFieldName="MediaServiceImageTags" ma:displayName="Image Tags" ma:readOnly="false" ma:fieldId="{5cf76f15-5ced-4ddc-b409-7134ff3c332f}" ma:taxonomyMulti="true" ma:sspId="bcc13940-cc23-4f13-a8f1-3cf37e895aa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3fe7858-66a6-4f29-b74a-60c7079a3f54" elementFormDefault="qualified">
    <xsd:import namespace="http://schemas.microsoft.com/office/2006/documentManagement/types"/>
    <xsd:import namespace="http://schemas.microsoft.com/office/infopath/2007/PartnerControls"/>
    <xsd:element name="SharedWithUsers" ma:index="2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Shared With Details" ma:internalName="SharedWithDetails" ma:readOnly="true">
      <xsd:simpleType>
        <xsd:restriction base="dms:Note">
          <xsd:maxLength value="255"/>
        </xsd:restriction>
      </xsd:simpleType>
    </xsd:element>
    <xsd:element name="TaxCatchAll" ma:index="30" nillable="true" ma:displayName="Taxonomy Catch All Column" ma:hidden="true" ma:list="{7bc58483-8b17-41f0-8ffd-8188dc8c11bd}" ma:internalName="TaxCatchAll" ma:showField="CatchAllData" ma:web="53fe7858-66a6-4f29-b74a-60c7079a3f5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orschau xmlns="e4d70162-ace3-44e7-92ab-2f9373d5bb77" xsi:nil="true"/>
    <lo xmlns="e4d70162-ace3-44e7-92ab-2f9373d5bb77" xsi:nil="true"/>
    <TaxCatchAll xmlns="53fe7858-66a6-4f29-b74a-60c7079a3f54" xsi:nil="true"/>
    <lcf76f155ced4ddcb4097134ff3c332f xmlns="e4d70162-ace3-44e7-92ab-2f9373d5bb7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9336E13-5313-49D0-A875-6C9CAF5F3896}"/>
</file>

<file path=customXml/itemProps2.xml><?xml version="1.0" encoding="utf-8"?>
<ds:datastoreItem xmlns:ds="http://schemas.openxmlformats.org/officeDocument/2006/customXml" ds:itemID="{D1E2BBD0-A08F-423B-A578-06BB7AA25103}"/>
</file>

<file path=customXml/itemProps3.xml><?xml version="1.0" encoding="utf-8"?>
<ds:datastoreItem xmlns:ds="http://schemas.openxmlformats.org/officeDocument/2006/customXml" ds:itemID="{CAB2E968-CD4D-44A8-80F7-3AD5E484AEB7}"/>
</file>

<file path=docProps/app.xml><?xml version="1.0" encoding="utf-8"?>
<Properties xmlns="http://schemas.openxmlformats.org/officeDocument/2006/extended-properties" xmlns:vt="http://schemas.openxmlformats.org/officeDocument/2006/docPropsVTypes">
  <Template>Office Theme</Template>
  <TotalTime>0</TotalTime>
  <Words>14091</Words>
  <Application>WPS 演示</Application>
  <PresentationFormat>全屏显示(16:9)</PresentationFormat>
  <Paragraphs>593</Paragraphs>
  <Slides>76</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76</vt:i4>
      </vt:variant>
    </vt:vector>
  </HeadingPairs>
  <TitlesOfParts>
    <vt:vector size="93" baseType="lpstr">
      <vt:lpstr>Arial</vt:lpstr>
      <vt:lpstr>宋体</vt:lpstr>
      <vt:lpstr>Wingdings</vt:lpstr>
      <vt:lpstr>微软雅黑</vt:lpstr>
      <vt:lpstr>Noto Sans S Chinese Regular</vt:lpstr>
      <vt:lpstr>Times New Roman</vt:lpstr>
      <vt:lpstr>Noto Sans S Chinese Black</vt:lpstr>
      <vt:lpstr>Noto Sans S Chinese Bold</vt:lpstr>
      <vt:lpstr>Noto Sans S Chinese Regular</vt:lpstr>
      <vt:lpstr>Noto Sans S Chinese Bold</vt:lpstr>
      <vt:lpstr>Calibri</vt:lpstr>
      <vt:lpstr>Arial Unicode MS</vt:lpstr>
      <vt:lpstr>Calibri Light</vt:lpstr>
      <vt:lpstr>等线</vt:lpstr>
      <vt:lpstr>Noto Sans S Chinese Medium</vt:lpstr>
      <vt:lpstr>Segoe Print</vt:lpstr>
      <vt:lpstr>Office 主题</vt:lpstr>
      <vt:lpstr>PowerPoint 演示文稿</vt:lpstr>
      <vt:lpstr>Introduction to Basic Coding Course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“Event”</vt:lpstr>
      <vt:lpstr>Event is an action that causes things to happen.</vt:lpstr>
      <vt:lpstr>When the panda presses the button, the light bulb lights up.</vt:lpstr>
      <vt:lpstr>The action of pressing the button is an “Event”.</vt:lpstr>
      <vt:lpstr>In computer programming, we need  to firstly select an event to trigger the program.</vt:lpstr>
      <vt:lpstr>  “Sequencing”</vt:lpstr>
      <vt:lpstr>If the panda wants to put the watermelon in the refrigerater, it should follow the steps as below: </vt:lpstr>
      <vt:lpstr>Step 1：Open the fridge.</vt:lpstr>
      <vt:lpstr>Step 2：Put the watermelon in the fridge.</vt:lpstr>
      <vt:lpstr>Step 3：Close the fridge.</vt:lpstr>
      <vt:lpstr>You have to follow the  sequence of steps, otherwise...</vt:lpstr>
      <vt:lpstr>A set of ordered steps for accomplishing a task is called  Sequencing.</vt:lpstr>
      <vt:lpstr>In computer programming, we should follow the sequence of steps as illustrated above when putting the watermelon in the fridge.</vt:lpstr>
      <vt:lpstr>  “Loop”</vt:lpstr>
      <vt:lpstr>The panda is planting trees on the street.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In computer programming, a loop means the computer repeats a piece of code over and over again.</vt:lpstr>
      <vt:lpstr>Use the counting loop block to repeat a piece of code specific times.</vt:lpstr>
      <vt:lpstr>A loop can be infinite, like the sunrise and the sunset.</vt:lpstr>
      <vt:lpstr>Use the infinite loop block to repeat a piece of code forever. </vt:lpstr>
      <vt:lpstr>  “Conditionals”</vt:lpstr>
      <vt:lpstr>PowerPoint 演示文稿</vt:lpstr>
      <vt:lpstr>PowerPoint 演示文稿</vt:lpstr>
      <vt:lpstr>If it is not raning, then it will go out without the raincoat. </vt:lpstr>
      <vt:lpstr>A conditional refers to a conditional statement that helps a computer make a decision.</vt:lpstr>
      <vt:lpstr>If the conditonal statement is true, then the computer executes the action.</vt:lpstr>
      <vt:lpstr>If the conditional statement is false, then the computer skip its or ignores it. </vt:lpstr>
      <vt:lpstr>In computer programming, we use the “if “block to help the computer make a decision. </vt:lpstr>
      <vt:lpstr>PowerPoint 演示文稿</vt:lpstr>
      <vt:lpstr>PowerPoint 演示文稿</vt:lpstr>
      <vt:lpstr>PowerPoint 演示文稿</vt:lpstr>
      <vt:lpstr>“Function”</vt:lpstr>
      <vt:lpstr>The steps to wash hair include: take some shampoo, massage the hair to form foam, rinse the hair.</vt:lpstr>
      <vt:lpstr>When a friend comes to ask the panda out, it says:</vt:lpstr>
      <vt:lpstr>When the zoo staff asks the panda to take breakfast, it says:    </vt:lpstr>
      <vt:lpstr>When the panda gets wet in the rain, it says: </vt:lpstr>
      <vt:lpstr>PowerPoint 演示文稿</vt:lpstr>
      <vt:lpstr>Name the set of actions as “Wash Hair”.</vt:lpstr>
      <vt:lpstr>When a friend comes to ask the panda out, it says: </vt:lpstr>
      <vt:lpstr>When the zoo staff asks the panda to take breakfast, it says, </vt:lpstr>
      <vt:lpstr>When the panda gets wet in the rain, it says:</vt:lpstr>
      <vt:lpstr>PowerPoint 演示文稿</vt:lpstr>
      <vt:lpstr>PowerPoint 演示文稿</vt:lpstr>
      <vt:lpstr>PowerPoint 演示文稿</vt:lpstr>
      <vt:lpstr>PowerPoint 演示文稿</vt:lpstr>
      <vt:lpstr>Use functions to make programs neat.</vt:lpstr>
      <vt:lpstr>  “Variable”</vt:lpstr>
      <vt:lpstr>A variable is a container which stores information that can be changed.</vt:lpstr>
      <vt:lpstr>The scoreboard is a container that stores scores in a match.</vt:lpstr>
      <vt:lpstr>PowerPoint 演示文稿</vt:lpstr>
      <vt:lpstr>For instance, name the two teams as “Happy” and “Creative”.</vt:lpstr>
      <vt:lpstr>The scoreboard stores the points of each team. </vt:lpstr>
      <vt:lpstr>PowerPoint 演示文稿</vt:lpstr>
      <vt:lpstr>PowerPoint 演示文稿</vt:lpstr>
      <vt:lpstr>Three features of a Variable</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事件</dc:title>
  <dc:creator>Microsoft Office 用户</dc:creator>
  <cp:lastModifiedBy>mk10753</cp:lastModifiedBy>
  <cp:revision>38</cp:revision>
  <dcterms:created xsi:type="dcterms:W3CDTF">2018-05-07T02:48:00Z</dcterms:created>
  <dcterms:modified xsi:type="dcterms:W3CDTF">2018-06-19T11:04:04Z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y fmtid="{D5CDD505-2E9C-101B-9397-08002B2CF9AE}" pid="3" name="ContentTypeId">
    <vt:lpwstr>0x01010062D7B8DB6F5F204C9F0FB1EAC793A34B</vt:lpwstr>
  </property>
</Properties>
</file>