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1"/>
  </p:notesMasterIdLst>
  <p:sldIdLst>
    <p:sldId id="262" r:id="rId5"/>
    <p:sldId id="265" r:id="rId6"/>
    <p:sldId id="274" r:id="rId7"/>
    <p:sldId id="280" r:id="rId8"/>
    <p:sldId id="281" r:id="rId9"/>
    <p:sldId id="282" r:id="rId10"/>
    <p:sldId id="283" r:id="rId11"/>
    <p:sldId id="289" r:id="rId12"/>
    <p:sldId id="292" r:id="rId13"/>
    <p:sldId id="301" r:id="rId14"/>
    <p:sldId id="294" r:id="rId15"/>
    <p:sldId id="296" r:id="rId16"/>
    <p:sldId id="297" r:id="rId17"/>
    <p:sldId id="298" r:id="rId18"/>
    <p:sldId id="299" r:id="rId19"/>
    <p:sldId id="261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966C51-464D-82CF-2C55-5B88DAA376D5}" v="2" dt="2020-12-15T15:47:31.0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4"/>
    <p:restoredTop sz="94652"/>
  </p:normalViewPr>
  <p:slideViewPr>
    <p:cSldViewPr snapToGrid="0" snapToObjects="1" showGuides="1">
      <p:cViewPr varScale="1">
        <p:scale>
          <a:sx n="99" d="100"/>
          <a:sy n="99" d="100"/>
        </p:scale>
        <p:origin x="1248" y="72"/>
      </p:cViewPr>
      <p:guideLst>
        <p:guide orient="horz" pos="1621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Castellanos Arciniega" userId="S::s.c.arciniega@mail.makeblock.com::ca296368-8551-40d0-8fce-9402dca94e76" providerId="AD" clId="Web-{AB966C51-464D-82CF-2C55-5B88DAA376D5}"/>
    <pc:docChg chg="modSld">
      <pc:chgData name="Sergio Castellanos Arciniega" userId="S::s.c.arciniega@mail.makeblock.com::ca296368-8551-40d0-8fce-9402dca94e76" providerId="AD" clId="Web-{AB966C51-464D-82CF-2C55-5B88DAA376D5}" dt="2020-12-15T15:47:30.989" v="1" actId="1076"/>
      <pc:docMkLst>
        <pc:docMk/>
      </pc:docMkLst>
      <pc:sldChg chg="modSp">
        <pc:chgData name="Sergio Castellanos Arciniega" userId="S::s.c.arciniega@mail.makeblock.com::ca296368-8551-40d0-8fce-9402dca94e76" providerId="AD" clId="Web-{AB966C51-464D-82CF-2C55-5B88DAA376D5}" dt="2020-12-15T15:47:30.989" v="1" actId="1076"/>
        <pc:sldMkLst>
          <pc:docMk/>
          <pc:sldMk cId="0" sldId="274"/>
        </pc:sldMkLst>
        <pc:grpChg chg="mod">
          <ac:chgData name="Sergio Castellanos Arciniega" userId="S::s.c.arciniega@mail.makeblock.com::ca296368-8551-40d0-8fce-9402dca94e76" providerId="AD" clId="Web-{AB966C51-464D-82CF-2C55-5B88DAA376D5}" dt="2020-12-15T15:47:30.989" v="1" actId="1076"/>
          <ac:grpSpMkLst>
            <pc:docMk/>
            <pc:sldMk cId="0" sldId="274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C6E-6C4F-BA42-A059-B0433E108573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D6B1A-76FB-1F47-AB89-B50F80C569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67767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62403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8708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69419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5010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984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65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73995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2110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55935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91118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1423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58044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29690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CC7D-FAAB-FC41-A158-A907FC1920B5}" type="datetimeFigureOut">
              <a:rPr kumimoji="1" lang="zh-CN" altLang="en-US" smtClean="0"/>
              <a:t>2020/12/15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38" y="2071132"/>
            <a:ext cx="1425806" cy="2246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847069" y="2388556"/>
            <a:ext cx="438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3" cstate="screen"/>
          <a:stretch>
            <a:fillRect/>
          </a:stretch>
        </p:blipFill>
        <p:spPr>
          <a:xfrm flipH="1">
            <a:off x="1663422" y="1502049"/>
            <a:ext cx="2135371" cy="19010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0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7" name="Picture 6" descr="http://imglf4.nosdn.127.net/img/NkdaNWVCTC80bkdiSDZnRnZpcXM3OHhYZVRkeGZjQU82ZGlmRDM4TDZDOW1sMnJjZ0oydHJR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417" y="2887742"/>
            <a:ext cx="635145" cy="8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2195644" y="2372016"/>
            <a:ext cx="1143246" cy="1322597"/>
            <a:chOff x="516071" y="1262577"/>
            <a:chExt cx="1143246" cy="1322597"/>
          </a:xfrm>
        </p:grpSpPr>
        <p:pic>
          <p:nvPicPr>
            <p:cNvPr id="33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右大括号 35"/>
          <p:cNvSpPr/>
          <p:nvPr/>
        </p:nvSpPr>
        <p:spPr>
          <a:xfrm rot="5400000">
            <a:off x="4445868" y="259562"/>
            <a:ext cx="240018" cy="8679808"/>
          </a:xfrm>
          <a:prstGeom prst="rightBracket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289343" y="4442525"/>
            <a:ext cx="568407" cy="2998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20m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7" name="标题 1"/>
          <p:cNvSpPr txBox="1"/>
          <p:nvPr/>
        </p:nvSpPr>
        <p:spPr>
          <a:xfrm>
            <a:off x="3980775" y="1992282"/>
            <a:ext cx="3557388" cy="5023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Move forward 5 meters</a:t>
            </a:r>
          </a:p>
        </p:txBody>
      </p:sp>
      <p:sp>
        <p:nvSpPr>
          <p:cNvPr id="48" name="标题 1"/>
          <p:cNvSpPr txBox="1"/>
          <p:nvPr/>
        </p:nvSpPr>
        <p:spPr>
          <a:xfrm>
            <a:off x="3970999" y="1752809"/>
            <a:ext cx="2567305" cy="335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Cover it with soil</a:t>
            </a:r>
          </a:p>
        </p:txBody>
      </p:sp>
      <p:sp>
        <p:nvSpPr>
          <p:cNvPr id="49" name="标题 1"/>
          <p:cNvSpPr txBox="1"/>
          <p:nvPr/>
        </p:nvSpPr>
        <p:spPr>
          <a:xfrm>
            <a:off x="3970999" y="1167486"/>
            <a:ext cx="2379345" cy="476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Drop the sapling</a:t>
            </a:r>
          </a:p>
        </p:txBody>
      </p:sp>
      <p:sp>
        <p:nvSpPr>
          <p:cNvPr id="50" name="标题 1"/>
          <p:cNvSpPr txBox="1"/>
          <p:nvPr/>
        </p:nvSpPr>
        <p:spPr>
          <a:xfrm>
            <a:off x="59781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Repeat the sequence of steps 4 times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1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  <p:extLst>
      <p:ext uri="{BB962C8B-B14F-4D97-AF65-F5344CB8AC3E}">
        <p14:creationId xmlns:p14="http://schemas.microsoft.com/office/powerpoint/2010/main" val="354896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右大括号 35"/>
          <p:cNvSpPr/>
          <p:nvPr/>
        </p:nvSpPr>
        <p:spPr>
          <a:xfrm rot="5400000">
            <a:off x="4445868" y="259562"/>
            <a:ext cx="240018" cy="8679808"/>
          </a:xfrm>
          <a:prstGeom prst="rightBracket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289343" y="4442525"/>
            <a:ext cx="568407" cy="2998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20m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 flipH="1">
            <a:off x="7806916" y="2337831"/>
            <a:ext cx="1143246" cy="1322597"/>
            <a:chOff x="516071" y="1262577"/>
            <a:chExt cx="1143246" cy="1322597"/>
          </a:xfrm>
        </p:grpSpPr>
        <p:pic>
          <p:nvPicPr>
            <p:cNvPr id="43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989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右中括号 45"/>
          <p:cNvSpPr/>
          <p:nvPr/>
        </p:nvSpPr>
        <p:spPr>
          <a:xfrm>
            <a:off x="7188109" y="821526"/>
            <a:ext cx="210412" cy="1515040"/>
          </a:xfrm>
          <a:prstGeom prst="rightBracke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7" name="标题 1"/>
          <p:cNvSpPr txBox="1"/>
          <p:nvPr/>
        </p:nvSpPr>
        <p:spPr>
          <a:xfrm>
            <a:off x="7431804" y="1443403"/>
            <a:ext cx="1302312" cy="3306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Repeat 4 times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8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21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457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926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标题 1"/>
          <p:cNvSpPr txBox="1"/>
          <p:nvPr/>
        </p:nvSpPr>
        <p:spPr>
          <a:xfrm>
            <a:off x="3980775" y="1992282"/>
            <a:ext cx="3557388" cy="5023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Move forward 5 meters</a:t>
            </a:r>
          </a:p>
        </p:txBody>
      </p:sp>
      <p:sp>
        <p:nvSpPr>
          <p:cNvPr id="51" name="标题 1"/>
          <p:cNvSpPr txBox="1"/>
          <p:nvPr/>
        </p:nvSpPr>
        <p:spPr>
          <a:xfrm>
            <a:off x="3970999" y="1752809"/>
            <a:ext cx="2567305" cy="335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Cover it with soil</a:t>
            </a:r>
          </a:p>
        </p:txBody>
      </p:sp>
      <p:sp>
        <p:nvSpPr>
          <p:cNvPr id="52" name="标题 1"/>
          <p:cNvSpPr txBox="1"/>
          <p:nvPr/>
        </p:nvSpPr>
        <p:spPr>
          <a:xfrm>
            <a:off x="3970999" y="1167486"/>
            <a:ext cx="2379345" cy="476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Drop the sapling</a:t>
            </a:r>
          </a:p>
        </p:txBody>
      </p:sp>
      <p:sp>
        <p:nvSpPr>
          <p:cNvPr id="53" name="标题 1"/>
          <p:cNvSpPr txBox="1"/>
          <p:nvPr/>
        </p:nvSpPr>
        <p:spPr>
          <a:xfrm>
            <a:off x="59781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Repeat the sequence of steps 4 times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4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0" y="0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组合 41"/>
          <p:cNvGrpSpPr/>
          <p:nvPr/>
        </p:nvGrpSpPr>
        <p:grpSpPr>
          <a:xfrm flipH="1">
            <a:off x="7806916" y="2337831"/>
            <a:ext cx="1143246" cy="1322597"/>
            <a:chOff x="516071" y="1262577"/>
            <a:chExt cx="1143246" cy="1322597"/>
          </a:xfrm>
        </p:grpSpPr>
        <p:pic>
          <p:nvPicPr>
            <p:cNvPr id="43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989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21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457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926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标题 1"/>
          <p:cNvSpPr>
            <a:spLocks noGrp="1"/>
          </p:cNvSpPr>
          <p:nvPr>
            <p:ph type="ctrTitle"/>
          </p:nvPr>
        </p:nvSpPr>
        <p:spPr>
          <a:xfrm>
            <a:off x="130731" y="1280020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 computer programming, a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loop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means the computer repeats a piece of code over and over again.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37" name="标题 1"/>
          <p:cNvSpPr>
            <a:spLocks noGrp="1"/>
          </p:cNvSpPr>
          <p:nvPr>
            <p:ph type="ctrTitle"/>
          </p:nvPr>
        </p:nvSpPr>
        <p:spPr>
          <a:xfrm>
            <a:off x="108717" y="1045121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Use the counting loop block to repeat a piece of code specific times.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3350" y="1567851"/>
            <a:ext cx="2908571" cy="3314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989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21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457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8" descr="http://imglf6.nosdn.127.net/img/NkdaNWVCTC80bkdiSDZnRnZpcXM3OGVFZXFQc1VjUUFoZXRxV3RLKzZ3YlhWVkdHTFgvekp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926" y="2717678"/>
            <a:ext cx="635145" cy="9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标题 1"/>
          <p:cNvSpPr>
            <a:spLocks noGrp="1"/>
          </p:cNvSpPr>
          <p:nvPr>
            <p:ph type="ctrTitle"/>
          </p:nvPr>
        </p:nvSpPr>
        <p:spPr>
          <a:xfrm>
            <a:off x="108717" y="1045121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loop can be infinite, like the sunrise and the sunset.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098" name="Picture 2" descr="http://imglf5.nosdn.127.net/img/NkdaNWVCTC80bkdiSDZnRnZpcXM3NWdGSEZTblhOK2tLay9EUm41T2ltZUs3VkF5OG1hanhBPT0.png?imageView&amp;thumbnail=500x0&amp;quality=96&amp;stripmeta=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8" y="2129851"/>
            <a:ext cx="952717" cy="9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21615 -0.23241 C 0.26146 -0.28395 0.32934 -0.31204 0.39983 -0.31204 C 0.48056 -0.31204 0.54497 -0.28395 0.59028 -0.23241 L 0.8066 4.07407E-6 " pathEditMode="relative" rAng="0" ptsTypes="AAAAA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30" y="-15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37" name="标题 1"/>
          <p:cNvSpPr>
            <a:spLocks noGrp="1"/>
          </p:cNvSpPr>
          <p:nvPr>
            <p:ph type="ctrTitle"/>
          </p:nvPr>
        </p:nvSpPr>
        <p:spPr>
          <a:xfrm>
            <a:off x="108717" y="1364227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Use the infinite loop block to repeat a piece of code forever.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026" y="2042341"/>
            <a:ext cx="1948571" cy="2125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" name="圆角矩形 12"/>
            <p:cNvSpPr/>
            <p:nvPr/>
          </p:nvSpPr>
          <p:spPr>
            <a:xfrm>
              <a:off x="0" y="0"/>
              <a:ext cx="9144000" cy="5143500"/>
            </a:xfrm>
            <a:prstGeom prst="roundRect">
              <a:avLst>
                <a:gd name="adj" fmla="val 3159"/>
              </a:avLst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2269" y="2445732"/>
              <a:ext cx="1599460" cy="252036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4" y="154580"/>
            <a:ext cx="1599460" cy="25203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330699" y="15446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9" name="圆角矩形标注 18"/>
          <p:cNvSpPr/>
          <p:nvPr/>
        </p:nvSpPr>
        <p:spPr>
          <a:xfrm rot="16200000">
            <a:off x="2468620" y="187421"/>
            <a:ext cx="1737619" cy="3767589"/>
          </a:xfrm>
          <a:prstGeom prst="wedgeRoundRectCallout">
            <a:avLst>
              <a:gd name="adj1" fmla="val -21701"/>
              <a:gd name="adj2" fmla="val 56492"/>
              <a:gd name="adj3" fmla="val 16667"/>
            </a:avLst>
          </a:prstGeom>
          <a:solidFill>
            <a:schemeClr val="bg1"/>
          </a:solidFill>
          <a:ln w="508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ctrTitle"/>
          </p:nvPr>
        </p:nvSpPr>
        <p:spPr>
          <a:xfrm>
            <a:off x="1074801" y="1528470"/>
            <a:ext cx="4616753" cy="1085492"/>
          </a:xfrm>
          <a:noFill/>
        </p:spPr>
        <p:txBody>
          <a:bodyPr>
            <a:noAutofit/>
          </a:bodyPr>
          <a:lstStyle/>
          <a:p>
            <a:br>
              <a:rPr kumimoji="1" lang="en-US" altLang="zh-CN" sz="6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br>
              <a:rPr kumimoji="1" lang="en-US" altLang="zh-CN" sz="6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6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“Loop”</a:t>
            </a:r>
            <a:endParaRPr kumimoji="1" lang="zh-CN" altLang="en-US" sz="8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585495" y="1528470"/>
            <a:ext cx="2251161" cy="3056382"/>
            <a:chOff x="5685708" y="1570533"/>
            <a:chExt cx="1861389" cy="2527192"/>
          </a:xfrm>
        </p:grpSpPr>
        <p:sp>
          <p:nvSpPr>
            <p:cNvPr id="31" name="椭圆 30"/>
            <p:cNvSpPr/>
            <p:nvPr/>
          </p:nvSpPr>
          <p:spPr>
            <a:xfrm>
              <a:off x="5828025" y="3877404"/>
              <a:ext cx="1680298" cy="220321"/>
            </a:xfrm>
            <a:prstGeom prst="ellipse">
              <a:avLst/>
            </a:prstGeom>
            <a:solidFill>
              <a:schemeClr val="tx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 flipH="1">
              <a:off x="5685708" y="1570533"/>
              <a:ext cx="1861389" cy="241703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Basic Coding Course</a:t>
              </a:r>
              <a:endParaRPr kumimoji="1"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175352" y="2372016"/>
            <a:ext cx="1143246" cy="1322597"/>
            <a:chOff x="516071" y="1262577"/>
            <a:chExt cx="1143246" cy="1322597"/>
          </a:xfrm>
        </p:grpSpPr>
        <p:pic>
          <p:nvPicPr>
            <p:cNvPr id="2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标题 1"/>
          <p:cNvSpPr>
            <a:spLocks noGrp="1"/>
          </p:cNvSpPr>
          <p:nvPr>
            <p:ph type="ctrTitle"/>
          </p:nvPr>
        </p:nvSpPr>
        <p:spPr>
          <a:xfrm>
            <a:off x="108717" y="1045121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The panda is planting trees on the street.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Basic Coding Course</a:t>
              </a:r>
              <a:endParaRPr kumimoji="1"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175352" y="2372016"/>
            <a:ext cx="1143246" cy="1322597"/>
            <a:chOff x="516071" y="1262577"/>
            <a:chExt cx="1143246" cy="1322597"/>
          </a:xfrm>
        </p:grpSpPr>
        <p:pic>
          <p:nvPicPr>
            <p:cNvPr id="2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标题 1"/>
          <p:cNvSpPr txBox="1"/>
          <p:nvPr/>
        </p:nvSpPr>
        <p:spPr>
          <a:xfrm>
            <a:off x="50156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To plant a tree, the panda gardener needs to : 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8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665" y="3573259"/>
            <a:ext cx="635780" cy="12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75352" y="2372016"/>
            <a:ext cx="1143246" cy="1322597"/>
            <a:chOff x="516071" y="1262577"/>
            <a:chExt cx="1143246" cy="1322597"/>
          </a:xfrm>
        </p:grpSpPr>
        <p:pic>
          <p:nvPicPr>
            <p:cNvPr id="2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标题 1"/>
          <p:cNvSpPr txBox="1"/>
          <p:nvPr/>
        </p:nvSpPr>
        <p:spPr>
          <a:xfrm>
            <a:off x="4826585" y="2708037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标题 1"/>
          <p:cNvSpPr txBox="1"/>
          <p:nvPr/>
        </p:nvSpPr>
        <p:spPr>
          <a:xfrm>
            <a:off x="50156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To plant a tree, the panda gardener needs to : 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3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175352" y="2372016"/>
            <a:ext cx="1143246" cy="1322597"/>
            <a:chOff x="516071" y="1262577"/>
            <a:chExt cx="1143246" cy="1322597"/>
          </a:xfrm>
        </p:grpSpPr>
        <p:pic>
          <p:nvPicPr>
            <p:cNvPr id="2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7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665" y="3573259"/>
            <a:ext cx="635780" cy="12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imglf5.nosdn.127.net/img/NkdaNWVCTC80bkdiSDZnRnZpcXM3MVViZmdxNTdudm5kYlpqOHc3YXFtcGVYYUFxMlhMeTNR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95" y="2886251"/>
            <a:ext cx="303345" cy="7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标题 1"/>
          <p:cNvSpPr txBox="1"/>
          <p:nvPr/>
        </p:nvSpPr>
        <p:spPr>
          <a:xfrm>
            <a:off x="4701452" y="2515818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标题 1"/>
          <p:cNvSpPr txBox="1"/>
          <p:nvPr/>
        </p:nvSpPr>
        <p:spPr>
          <a:xfrm>
            <a:off x="3970999" y="1167486"/>
            <a:ext cx="2379345" cy="476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Drop the sapling</a:t>
            </a:r>
          </a:p>
        </p:txBody>
      </p:sp>
      <p:sp>
        <p:nvSpPr>
          <p:cNvPr id="44" name="标题 1"/>
          <p:cNvSpPr txBox="1"/>
          <p:nvPr/>
        </p:nvSpPr>
        <p:spPr>
          <a:xfrm>
            <a:off x="52081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To plant a tree, the panda gardener needs to : 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175352" y="2372016"/>
            <a:ext cx="1143246" cy="1322597"/>
            <a:chOff x="516071" y="1262577"/>
            <a:chExt cx="1143246" cy="1322597"/>
          </a:xfrm>
        </p:grpSpPr>
        <p:pic>
          <p:nvPicPr>
            <p:cNvPr id="2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7" name="Picture 6" descr="http://imglf4.nosdn.127.net/img/NkdaNWVCTC80bkdiSDZnRnZpcXM3OHhYZVRkeGZjQU82ZGlmRDM4TDZDOW1sMnJjZ0oydHJRPT0.png?imageView&amp;thumbnail=500x0&amp;quality=96&amp;stripmeta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417" y="2887742"/>
            <a:ext cx="635145" cy="8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标题 1"/>
          <p:cNvSpPr txBox="1"/>
          <p:nvPr/>
        </p:nvSpPr>
        <p:spPr>
          <a:xfrm>
            <a:off x="3897211" y="2694878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标题 1"/>
          <p:cNvSpPr txBox="1"/>
          <p:nvPr/>
        </p:nvSpPr>
        <p:spPr>
          <a:xfrm>
            <a:off x="3970999" y="1752809"/>
            <a:ext cx="2567305" cy="335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Cover it with soil</a:t>
            </a:r>
          </a:p>
        </p:txBody>
      </p:sp>
      <p:sp>
        <p:nvSpPr>
          <p:cNvPr id="42" name="标题 1"/>
          <p:cNvSpPr txBox="1"/>
          <p:nvPr/>
        </p:nvSpPr>
        <p:spPr>
          <a:xfrm>
            <a:off x="3970999" y="1167486"/>
            <a:ext cx="2379345" cy="476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Drop the sapling</a:t>
            </a:r>
          </a:p>
        </p:txBody>
      </p:sp>
      <p:sp>
        <p:nvSpPr>
          <p:cNvPr id="43" name="标题 1"/>
          <p:cNvSpPr txBox="1"/>
          <p:nvPr/>
        </p:nvSpPr>
        <p:spPr>
          <a:xfrm>
            <a:off x="52081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To plant a tree, the panda gardener needs to : 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3611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7" name="Picture 6" descr="http://imglf4.nosdn.127.net/img/NkdaNWVCTC80bkdiSDZnRnZpcXM3OHhYZVRkeGZjQU82ZGlmRDM4TDZDOW1sMnJjZ0oydHJR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417" y="2887742"/>
            <a:ext cx="635145" cy="8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组合 40"/>
          <p:cNvGrpSpPr/>
          <p:nvPr/>
        </p:nvGrpSpPr>
        <p:grpSpPr>
          <a:xfrm>
            <a:off x="2195644" y="2372016"/>
            <a:ext cx="1143246" cy="1322597"/>
            <a:chOff x="516071" y="1262577"/>
            <a:chExt cx="1143246" cy="1322597"/>
          </a:xfrm>
        </p:grpSpPr>
        <p:pic>
          <p:nvPicPr>
            <p:cNvPr id="42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标题 1"/>
          <p:cNvSpPr txBox="1"/>
          <p:nvPr/>
        </p:nvSpPr>
        <p:spPr>
          <a:xfrm>
            <a:off x="4309578" y="2713090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标题 1"/>
          <p:cNvSpPr txBox="1"/>
          <p:nvPr/>
        </p:nvSpPr>
        <p:spPr>
          <a:xfrm>
            <a:off x="3980775" y="1992282"/>
            <a:ext cx="3557388" cy="5023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Move forward 5 meters</a:t>
            </a:r>
          </a:p>
        </p:txBody>
      </p:sp>
      <p:sp>
        <p:nvSpPr>
          <p:cNvPr id="45" name="标题 1"/>
          <p:cNvSpPr txBox="1"/>
          <p:nvPr/>
        </p:nvSpPr>
        <p:spPr>
          <a:xfrm>
            <a:off x="3970999" y="1752809"/>
            <a:ext cx="2567305" cy="335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Cover it with soil</a:t>
            </a:r>
          </a:p>
        </p:txBody>
      </p:sp>
      <p:sp>
        <p:nvSpPr>
          <p:cNvPr id="46" name="标题 1"/>
          <p:cNvSpPr txBox="1"/>
          <p:nvPr/>
        </p:nvSpPr>
        <p:spPr>
          <a:xfrm>
            <a:off x="3970999" y="1167486"/>
            <a:ext cx="2379345" cy="476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Drop the sapling</a:t>
            </a:r>
          </a:p>
        </p:txBody>
      </p:sp>
      <p:sp>
        <p:nvSpPr>
          <p:cNvPr id="47" name="标题 1"/>
          <p:cNvSpPr txBox="1"/>
          <p:nvPr/>
        </p:nvSpPr>
        <p:spPr>
          <a:xfrm>
            <a:off x="50156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To plant a tree, the panda gardener needs to : 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8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mglf3.nosdn.127.net/img/NkdaNWVCTC80bkdiSDZnRnZpcXM3MmMvUVRNSFM5YkFQRWhHUVNFdFdDRUpKWGYrZFVOSnl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75" y="3537210"/>
            <a:ext cx="1271560" cy="24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0" y="2407"/>
            <a:ext cx="9144000" cy="5143500"/>
            <a:chOff x="7406" y="13424"/>
            <a:chExt cx="9144000" cy="5143500"/>
          </a:xfrm>
        </p:grpSpPr>
        <p:grpSp>
          <p:nvGrpSpPr>
            <p:cNvPr id="5" name="组 4"/>
            <p:cNvGrpSpPr/>
            <p:nvPr/>
          </p:nvGrpSpPr>
          <p:grpSpPr>
            <a:xfrm>
              <a:off x="7406" y="13424"/>
              <a:ext cx="9144000" cy="5143500"/>
              <a:chOff x="-1" y="0"/>
              <a:chExt cx="9144000" cy="5143500"/>
            </a:xfrm>
          </p:grpSpPr>
          <p:grpSp>
            <p:nvGrpSpPr>
              <p:cNvPr id="4" name="组 3"/>
              <p:cNvGrpSpPr/>
              <p:nvPr/>
            </p:nvGrpSpPr>
            <p:grpSpPr>
              <a:xfrm>
                <a:off x="-1" y="0"/>
                <a:ext cx="9144000" cy="5143500"/>
                <a:chOff x="-1" y="0"/>
                <a:chExt cx="9144000" cy="5143500"/>
              </a:xfrm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-1" y="0"/>
                  <a:ext cx="9144000" cy="5143500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accent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130730" y="562000"/>
                  <a:ext cx="8882539" cy="4440195"/>
                </a:xfrm>
                <a:prstGeom prst="roundRect">
                  <a:avLst>
                    <a:gd name="adj" fmla="val 3159"/>
                  </a:avLst>
                </a:prstGeom>
                <a:solidFill>
                  <a:schemeClr val="bg1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84" y="154580"/>
                <a:ext cx="1599460" cy="252036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571999" y="127797"/>
              <a:ext cx="4382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Basic Coding Course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16183" y="3515457"/>
            <a:ext cx="8689597" cy="920081"/>
            <a:chOff x="236991" y="2323236"/>
            <a:chExt cx="8689597" cy="1527421"/>
          </a:xfrm>
        </p:grpSpPr>
        <p:pic>
          <p:nvPicPr>
            <p:cNvPr id="1026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181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5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mglf3.nosdn.127.net/img/NkdaNWVCTC80bkdiSDZnRnZpcXM3NWtBTFF3enJmaDZjYkNyRmxzRXhlSGNERDJCZmNSbTJn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56" y="2324785"/>
              <a:ext cx="1525872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236991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7728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75" y="2323236"/>
              <a:ext cx="1524347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lf3.nosdn.127.net/img/NkdaNWVCTC80bkdiSDZnRnZpcXM3MDMra3lmaHQweXR3R0dkdE9vTjZaT2NQMThlQnM3SEp3PT0.png?imageView&amp;thumbnail=1680x0&amp;quality=96&amp;stripmeta=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38"/>
            <a:stretch>
              <a:fillRect/>
            </a:stretch>
          </p:blipFill>
          <p:spPr bwMode="auto">
            <a:xfrm>
              <a:off x="8378405" y="2323236"/>
              <a:ext cx="548183" cy="1525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7" name="Picture 6" descr="http://imglf4.nosdn.127.net/img/NkdaNWVCTC80bkdiSDZnRnZpcXM3OHhYZVRkeGZjQU82ZGlmRDM4TDZDOW1sMnJjZ0oydHJRPT0.png?imageView&amp;thumbnail=500x0&amp;quality=96&amp;stripmeta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417" y="2887742"/>
            <a:ext cx="635145" cy="8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2195644" y="2372016"/>
            <a:ext cx="1143246" cy="1322597"/>
            <a:chOff x="516071" y="1262577"/>
            <a:chExt cx="1143246" cy="1322597"/>
          </a:xfrm>
        </p:grpSpPr>
        <p:pic>
          <p:nvPicPr>
            <p:cNvPr id="33" name="Picture 6" descr="http://imglf6.nosdn.127.net/img/NkdaNWVCTC80bkdiSDZnRnZpcXM3NXZCN1lGT2lhbE1FUmQ4eVBSMy8zQk85WU45RmdwQjlRPT0.png?imageView&amp;thumbnail=1680x0&amp;quality=96&amp;stripmeta=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721" y="1695082"/>
              <a:ext cx="428596" cy="89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http://imglf6.nosdn.127.net/img/NkdaNWVCTC80bkgzT2RkRjhJc3FQdE1zellXRFJPaGg0bFM3UXM4UmU0ZXA5ZWptU3ZsbDdR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071" y="1262577"/>
              <a:ext cx="1063232" cy="1322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右大括号 35"/>
          <p:cNvSpPr/>
          <p:nvPr/>
        </p:nvSpPr>
        <p:spPr>
          <a:xfrm rot="5400000">
            <a:off x="4445868" y="259562"/>
            <a:ext cx="240018" cy="8679808"/>
          </a:xfrm>
          <a:prstGeom prst="rightBracket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289343" y="4442525"/>
            <a:ext cx="568407" cy="2998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20m</a:t>
            </a:r>
            <a:endParaRPr lang="zh-CN" altLang="en-US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7" name="标题 1"/>
          <p:cNvSpPr txBox="1"/>
          <p:nvPr/>
        </p:nvSpPr>
        <p:spPr>
          <a:xfrm>
            <a:off x="3980775" y="1992282"/>
            <a:ext cx="3557388" cy="5023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Move forward 5 meters</a:t>
            </a:r>
          </a:p>
        </p:txBody>
      </p:sp>
      <p:sp>
        <p:nvSpPr>
          <p:cNvPr id="48" name="标题 1"/>
          <p:cNvSpPr txBox="1"/>
          <p:nvPr/>
        </p:nvSpPr>
        <p:spPr>
          <a:xfrm>
            <a:off x="3970999" y="1752809"/>
            <a:ext cx="2567305" cy="335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Cover it with soil</a:t>
            </a:r>
          </a:p>
        </p:txBody>
      </p:sp>
      <p:sp>
        <p:nvSpPr>
          <p:cNvPr id="49" name="标题 1"/>
          <p:cNvSpPr txBox="1"/>
          <p:nvPr/>
        </p:nvSpPr>
        <p:spPr>
          <a:xfrm>
            <a:off x="3970999" y="1167486"/>
            <a:ext cx="2379345" cy="476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Drop the sapling</a:t>
            </a:r>
          </a:p>
        </p:txBody>
      </p:sp>
      <p:sp>
        <p:nvSpPr>
          <p:cNvPr id="50" name="标题 1"/>
          <p:cNvSpPr txBox="1"/>
          <p:nvPr/>
        </p:nvSpPr>
        <p:spPr>
          <a:xfrm>
            <a:off x="597818" y="1365215"/>
            <a:ext cx="3539029" cy="66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If the street is 20 meters long: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1" name="标题 1"/>
          <p:cNvSpPr txBox="1"/>
          <p:nvPr/>
        </p:nvSpPr>
        <p:spPr>
          <a:xfrm>
            <a:off x="3970999" y="718493"/>
            <a:ext cx="1809307" cy="514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Dig a 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 xmlns="e4d70162-ace3-44e7-92ab-2f9373d5bb77" xsi:nil="true"/>
    <Vorschau xmlns="e4d70162-ace3-44e7-92ab-2f9373d5bb77" xsi:nil="true"/>
    <TaxCatchAll xmlns="53fe7858-66a6-4f29-b74a-60c7079a3f54" xsi:nil="true"/>
    <lcf76f155ced4ddcb4097134ff3c332f xmlns="e4d70162-ace3-44e7-92ab-2f9373d5bb7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B8DB6F5F204C9F0FB1EAC793A34B" ma:contentTypeVersion="29" ma:contentTypeDescription="Create a new document." ma:contentTypeScope="" ma:versionID="6964f1607b912fcc36217ec03ded4be1">
  <xsd:schema xmlns:xsd="http://www.w3.org/2001/XMLSchema" xmlns:xs="http://www.w3.org/2001/XMLSchema" xmlns:p="http://schemas.microsoft.com/office/2006/metadata/properties" xmlns:ns2="e4d70162-ace3-44e7-92ab-2f9373d5bb77" xmlns:ns3="53fe7858-66a6-4f29-b74a-60c7079a3f54" targetNamespace="http://schemas.microsoft.com/office/2006/metadata/properties" ma:root="true" ma:fieldsID="5b5f26e8beb466e3c060feb241a6a910" ns2:_="" ns3:_="">
    <xsd:import namespace="e4d70162-ace3-44e7-92ab-2f9373d5bb77"/>
    <xsd:import namespace="53fe7858-66a6-4f29-b74a-60c7079a3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lo" minOccurs="0"/>
                <xsd:element ref="ns2:cf6bef2a-12ef-4532-837e-bb831867c9eaCountryOrRegion" minOccurs="0"/>
                <xsd:element ref="ns2:cf6bef2a-12ef-4532-837e-bb831867c9eaState" minOccurs="0"/>
                <xsd:element ref="ns2:cf6bef2a-12ef-4532-837e-bb831867c9eaCity" minOccurs="0"/>
                <xsd:element ref="ns2:cf6bef2a-12ef-4532-837e-bb831867c9eaPostalCode" minOccurs="0"/>
                <xsd:element ref="ns2:cf6bef2a-12ef-4532-837e-bb831867c9eaStreet" minOccurs="0"/>
                <xsd:element ref="ns2:cf6bef2a-12ef-4532-837e-bb831867c9eaGeoLoc" minOccurs="0"/>
                <xsd:element ref="ns2:cf6bef2a-12ef-4532-837e-bb831867c9eaDispName" minOccurs="0"/>
                <xsd:element ref="ns3:SharedWithUsers" minOccurs="0"/>
                <xsd:element ref="ns3:SharedWithDetails" minOccurs="0"/>
                <xsd:element ref="ns2:MediaLengthInSeconds" minOccurs="0"/>
                <xsd:element ref="ns2:Vorschau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70162-ace3-44e7-92ab-2f9373d5bb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o" ma:index="18" nillable="true" ma:displayName="lo" ma:format="Dropdown" ma:internalName="lo">
      <xsd:simpleType>
        <xsd:restriction base="dms:Unknown"/>
      </xsd:simpleType>
    </xsd:element>
    <xsd:element name="cf6bef2a-12ef-4532-837e-bb831867c9eaCountryOrRegion" ma:index="19" nillable="true" ma:displayName="lo: Country/Region" ma:internalName="CountryOrRegion" ma:readOnly="true">
      <xsd:simpleType>
        <xsd:restriction base="dms:Text"/>
      </xsd:simpleType>
    </xsd:element>
    <xsd:element name="cf6bef2a-12ef-4532-837e-bb831867c9eaState" ma:index="20" nillable="true" ma:displayName="lo: State" ma:internalName="State" ma:readOnly="true">
      <xsd:simpleType>
        <xsd:restriction base="dms:Text"/>
      </xsd:simpleType>
    </xsd:element>
    <xsd:element name="cf6bef2a-12ef-4532-837e-bb831867c9eaCity" ma:index="21" nillable="true" ma:displayName="lo: City" ma:internalName="City" ma:readOnly="true">
      <xsd:simpleType>
        <xsd:restriction base="dms:Text"/>
      </xsd:simpleType>
    </xsd:element>
    <xsd:element name="cf6bef2a-12ef-4532-837e-bb831867c9eaPostalCode" ma:index="22" nillable="true" ma:displayName="lo: Postal Code" ma:internalName="PostalCode" ma:readOnly="true">
      <xsd:simpleType>
        <xsd:restriction base="dms:Text"/>
      </xsd:simpleType>
    </xsd:element>
    <xsd:element name="cf6bef2a-12ef-4532-837e-bb831867c9eaStreet" ma:index="23" nillable="true" ma:displayName="lo: Street" ma:internalName="Street" ma:readOnly="true">
      <xsd:simpleType>
        <xsd:restriction base="dms:Text"/>
      </xsd:simpleType>
    </xsd:element>
    <xsd:element name="cf6bef2a-12ef-4532-837e-bb831867c9eaGeoLoc" ma:index="24" nillable="true" ma:displayName="lo: Coordinates" ma:internalName="GeoLoc" ma:readOnly="true">
      <xsd:simpleType>
        <xsd:restriction base="dms:Unknown"/>
      </xsd:simpleType>
    </xsd:element>
    <xsd:element name="cf6bef2a-12ef-4532-837e-bb831867c9eaDispName" ma:index="25" nillable="true" ma:displayName="lo: Name" ma:internalName="DispName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Vorschau" ma:index="29" nillable="true" ma:displayName="Vorschau" ma:format="Thumbnail" ma:internalName="Vorschau">
      <xsd:simpleType>
        <xsd:restriction base="dms:Unknown"/>
      </xsd:simpleType>
    </xsd:element>
    <xsd:element name="lcf76f155ced4ddcb4097134ff3c332f" ma:index="32" nillable="true" ma:taxonomy="true" ma:internalName="lcf76f155ced4ddcb4097134ff3c332f" ma:taxonomyFieldName="MediaServiceImageTags" ma:displayName="Image Tags" ma:readOnly="false" ma:fieldId="{5cf76f15-5ced-4ddc-b409-7134ff3c332f}" ma:taxonomyMulti="true" ma:sspId="bcc13940-cc23-4f13-a8f1-3cf37e895a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e7858-66a6-4f29-b74a-60c7079a3f5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0" nillable="true" ma:displayName="Taxonomy Catch All Column" ma:hidden="true" ma:list="{7bc58483-8b17-41f0-8ffd-8188dc8c11bd}" ma:internalName="TaxCatchAll" ma:showField="CatchAllData" ma:web="53fe7858-66a6-4f29-b74a-60c7079a3f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47F170-B303-47BE-A9B0-8E211F1EAAE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EDE0AE1-FB33-4D3B-8763-1CE30990EA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F376B5-0F4D-4213-93AB-956156F77B0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284</Words>
  <Application>Microsoft Office PowerPoint</Application>
  <PresentationFormat>On-screen Show (16:9)</PresentationFormat>
  <Paragraphs>68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主题</vt:lpstr>
      <vt:lpstr>PowerPoint Presentation</vt:lpstr>
      <vt:lpstr>  “Loop”</vt:lpstr>
      <vt:lpstr>The panda is planting trees on the street.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computer programming, a loop means the computer repeats a piece of code over and over again.</vt:lpstr>
      <vt:lpstr>Use the counting loop block to repeat a piece of code specific times.</vt:lpstr>
      <vt:lpstr>A loop can be infinite, like the sunrise and the sunset.</vt:lpstr>
      <vt:lpstr>Use the infinite loop block to repeat a piece of code forever.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事件</dc:title>
  <dc:creator>Microsoft Office 用户</dc:creator>
  <cp:lastModifiedBy>唐小兰</cp:lastModifiedBy>
  <cp:revision>75</cp:revision>
  <dcterms:created xsi:type="dcterms:W3CDTF">2018-05-07T02:48:00Z</dcterms:created>
  <dcterms:modified xsi:type="dcterms:W3CDTF">2020-12-15T15:47:35Z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  <property fmtid="{D5CDD505-2E9C-101B-9397-08002B2CF9AE}" pid="3" name="ContentTypeId">
    <vt:lpwstr>0x01010062D7B8DB6F5F204C9F0FB1EAC793A34B</vt:lpwstr>
  </property>
</Properties>
</file>