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7.xml" ContentType="application/vnd.openxmlformats-officedocument.presentationml.slide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slides/slide1.xml" ContentType="application/vnd.openxmlformats-officedocument.presentationml.slide+xml"/>
  <Override PartName="/ppt/slides/slide11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3"/>
  </p:notesMasterIdLst>
  <p:sldIdLst>
    <p:sldId id="262" r:id="rId2"/>
    <p:sldId id="265" r:id="rId3"/>
    <p:sldId id="259" r:id="rId4"/>
    <p:sldId id="266" r:id="rId5"/>
    <p:sldId id="267" r:id="rId6"/>
    <p:sldId id="270" r:id="rId7"/>
    <p:sldId id="271" r:id="rId8"/>
    <p:sldId id="268" r:id="rId9"/>
    <p:sldId id="272" r:id="rId10"/>
    <p:sldId id="273" r:id="rId11"/>
    <p:sldId id="261" r:id="rId12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19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E6E6"/>
    <a:srgbClr val="C127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644"/>
    <p:restoredTop sz="94652"/>
  </p:normalViewPr>
  <p:slideViewPr>
    <p:cSldViewPr snapToGrid="0" snapToObjects="1" showGuides="1">
      <p:cViewPr varScale="1">
        <p:scale>
          <a:sx n="92" d="100"/>
          <a:sy n="92" d="100"/>
        </p:scale>
        <p:origin x="66" y="144"/>
      </p:cViewPr>
      <p:guideLst>
        <p:guide orient="horz" pos="1619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20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71CC6E-6C4F-BA42-A059-B0433E108573}" type="datetimeFigureOut">
              <a:rPr kumimoji="1" lang="zh-CN" altLang="en-US" smtClean="0"/>
              <a:t>2018/6/6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4D6B1A-76FB-1F47-AB89-B50F80C569AE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5367447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9CC7D-FAAB-FC41-A158-A907FC1920B5}" type="datetimeFigureOut">
              <a:rPr kumimoji="1" lang="zh-CN" altLang="en-US" smtClean="0"/>
              <a:t>2018/6/6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7F9FD-6B3D-CE4B-AF23-4E765986C63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9CC7D-FAAB-FC41-A158-A907FC1920B5}" type="datetimeFigureOut">
              <a:rPr kumimoji="1" lang="zh-CN" altLang="en-US" smtClean="0"/>
              <a:t>2018/6/6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7F9FD-6B3D-CE4B-AF23-4E765986C63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9CC7D-FAAB-FC41-A158-A907FC1920B5}" type="datetimeFigureOut">
              <a:rPr kumimoji="1" lang="zh-CN" altLang="en-US" smtClean="0"/>
              <a:t>2018/6/6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7F9FD-6B3D-CE4B-AF23-4E765986C63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9CC7D-FAAB-FC41-A158-A907FC1920B5}" type="datetimeFigureOut">
              <a:rPr kumimoji="1" lang="zh-CN" altLang="en-US" smtClean="0"/>
              <a:t>2018/6/6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7F9FD-6B3D-CE4B-AF23-4E765986C63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9CC7D-FAAB-FC41-A158-A907FC1920B5}" type="datetimeFigureOut">
              <a:rPr kumimoji="1" lang="zh-CN" altLang="en-US" smtClean="0"/>
              <a:t>2018/6/6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7F9FD-6B3D-CE4B-AF23-4E765986C63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9CC7D-FAAB-FC41-A158-A907FC1920B5}" type="datetimeFigureOut">
              <a:rPr kumimoji="1" lang="zh-CN" altLang="en-US" smtClean="0"/>
              <a:t>2018/6/6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7F9FD-6B3D-CE4B-AF23-4E765986C63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9CC7D-FAAB-FC41-A158-A907FC1920B5}" type="datetimeFigureOut">
              <a:rPr kumimoji="1" lang="zh-CN" altLang="en-US" smtClean="0"/>
              <a:t>2018/6/6</a:t>
            </a:fld>
            <a:endParaRPr kumimoji="1"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7F9FD-6B3D-CE4B-AF23-4E765986C63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9CC7D-FAAB-FC41-A158-A907FC1920B5}" type="datetimeFigureOut">
              <a:rPr kumimoji="1" lang="zh-CN" altLang="en-US" smtClean="0"/>
              <a:t>2018/6/6</a:t>
            </a:fld>
            <a:endParaRPr kumimoji="1"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7F9FD-6B3D-CE4B-AF23-4E765986C63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9CC7D-FAAB-FC41-A158-A907FC1920B5}" type="datetimeFigureOut">
              <a:rPr kumimoji="1" lang="zh-CN" altLang="en-US" smtClean="0"/>
              <a:t>2018/6/6</a:t>
            </a:fld>
            <a:endParaRPr kumimoji="1"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7F9FD-6B3D-CE4B-AF23-4E765986C63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9CC7D-FAAB-FC41-A158-A907FC1920B5}" type="datetimeFigureOut">
              <a:rPr kumimoji="1" lang="zh-CN" altLang="en-US" smtClean="0"/>
              <a:t>2018/6/6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7F9FD-6B3D-CE4B-AF23-4E765986C63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将图片拖动到占位符，或单击添加图标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9CC7D-FAAB-FC41-A158-A907FC1920B5}" type="datetimeFigureOut">
              <a:rPr kumimoji="1" lang="zh-CN" altLang="en-US" smtClean="0"/>
              <a:t>2018/6/6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7F9FD-6B3D-CE4B-AF23-4E765986C63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49CC7D-FAAB-FC41-A158-A907FC1920B5}" type="datetimeFigureOut">
              <a:rPr kumimoji="1" lang="zh-CN" altLang="en-US" smtClean="0"/>
              <a:t>2018/6/6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67F9FD-6B3D-CE4B-AF23-4E765986C63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圆角矩形 6"/>
          <p:cNvSpPr/>
          <p:nvPr/>
        </p:nvSpPr>
        <p:spPr>
          <a:xfrm>
            <a:off x="0" y="0"/>
            <a:ext cx="9144000" cy="5143500"/>
          </a:xfrm>
          <a:prstGeom prst="roundRect">
            <a:avLst>
              <a:gd name="adj" fmla="val 3159"/>
            </a:avLst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2" name="文本框 11"/>
          <p:cNvSpPr txBox="1"/>
          <p:nvPr/>
        </p:nvSpPr>
        <p:spPr>
          <a:xfrm>
            <a:off x="-700216" y="1771135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dirty="0"/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1738" y="2112407"/>
            <a:ext cx="1425806" cy="224672"/>
          </a:xfrm>
          <a:prstGeom prst="rect">
            <a:avLst/>
          </a:prstGeom>
        </p:spPr>
      </p:pic>
      <p:sp>
        <p:nvSpPr>
          <p:cNvPr id="27" name="文本框 26"/>
          <p:cNvSpPr txBox="1"/>
          <p:nvPr/>
        </p:nvSpPr>
        <p:spPr>
          <a:xfrm>
            <a:off x="3847069" y="2388556"/>
            <a:ext cx="438253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32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Basic Coding Course</a:t>
            </a:r>
            <a:endParaRPr kumimoji="1" lang="zh-CN" altLang="en-US" sz="32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9910119" y="3797643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dirty="0"/>
          </a:p>
        </p:txBody>
      </p:sp>
      <p:pic>
        <p:nvPicPr>
          <p:cNvPr id="4" name="图片 3"/>
          <p:cNvPicPr/>
          <p:nvPr/>
        </p:nvPicPr>
        <p:blipFill>
          <a:blip r:embed="rId3" cstate="screen"/>
          <a:stretch>
            <a:fillRect/>
          </a:stretch>
        </p:blipFill>
        <p:spPr>
          <a:xfrm flipH="1">
            <a:off x="1663422" y="1502049"/>
            <a:ext cx="2135371" cy="19010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 4"/>
          <p:cNvGrpSpPr/>
          <p:nvPr/>
        </p:nvGrpSpPr>
        <p:grpSpPr>
          <a:xfrm>
            <a:off x="-1" y="0"/>
            <a:ext cx="9144000" cy="5143500"/>
            <a:chOff x="-1" y="0"/>
            <a:chExt cx="9144000" cy="5143500"/>
          </a:xfrm>
        </p:grpSpPr>
        <p:grpSp>
          <p:nvGrpSpPr>
            <p:cNvPr id="4" name="组 3"/>
            <p:cNvGrpSpPr/>
            <p:nvPr/>
          </p:nvGrpSpPr>
          <p:grpSpPr>
            <a:xfrm>
              <a:off x="-1" y="0"/>
              <a:ext cx="9144000" cy="5143500"/>
              <a:chOff x="-1" y="0"/>
              <a:chExt cx="9144000" cy="5143500"/>
            </a:xfrm>
          </p:grpSpPr>
          <p:sp>
            <p:nvSpPr>
              <p:cNvPr id="16" name="圆角矩形 15"/>
              <p:cNvSpPr/>
              <p:nvPr/>
            </p:nvSpPr>
            <p:spPr>
              <a:xfrm>
                <a:off x="-1" y="0"/>
                <a:ext cx="9144000" cy="5143500"/>
              </a:xfrm>
              <a:prstGeom prst="roundRect">
                <a:avLst>
                  <a:gd name="adj" fmla="val 3159"/>
                </a:avLst>
              </a:prstGeom>
              <a:solidFill>
                <a:schemeClr val="accent1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8" name="圆角矩形 7"/>
              <p:cNvSpPr/>
              <p:nvPr/>
            </p:nvSpPr>
            <p:spPr>
              <a:xfrm>
                <a:off x="130730" y="562000"/>
                <a:ext cx="8882539" cy="4440195"/>
              </a:xfrm>
              <a:prstGeom prst="roundRect">
                <a:avLst>
                  <a:gd name="adj" fmla="val 3159"/>
                </a:avLst>
              </a:prstGeom>
              <a:solidFill>
                <a:schemeClr val="bg1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9584" y="154580"/>
              <a:ext cx="1599460" cy="252036"/>
            </a:xfrm>
            <a:prstGeom prst="rect">
              <a:avLst/>
            </a:prstGeom>
          </p:spPr>
        </p:pic>
      </p:grpSp>
      <p:sp>
        <p:nvSpPr>
          <p:cNvPr id="27" name="文本框 26"/>
          <p:cNvSpPr txBox="1"/>
          <p:nvPr/>
        </p:nvSpPr>
        <p:spPr>
          <a:xfrm>
            <a:off x="4571999" y="127797"/>
            <a:ext cx="43825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zh-CN" altLang="en-US" sz="16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编程基础系列课程</a:t>
            </a:r>
            <a:endParaRPr kumimoji="1" lang="zh-CN" altLang="en-US" sz="16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9910119" y="3797643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dirty="0"/>
          </a:p>
        </p:txBody>
      </p:sp>
      <p:sp>
        <p:nvSpPr>
          <p:cNvPr id="13" name="标题 1"/>
          <p:cNvSpPr>
            <a:spLocks noGrp="1"/>
          </p:cNvSpPr>
          <p:nvPr>
            <p:ph type="ctrTitle"/>
          </p:nvPr>
        </p:nvSpPr>
        <p:spPr>
          <a:xfrm>
            <a:off x="130730" y="3965645"/>
            <a:ext cx="8882539" cy="522730"/>
          </a:xfrm>
        </p:spPr>
        <p:txBody>
          <a:bodyPr>
            <a:noAutofit/>
          </a:bodyPr>
          <a:lstStyle/>
          <a:p>
            <a:r>
              <a:rPr lang="en-US" altLang="zh-CN" sz="24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Three features of a Variable</a:t>
            </a:r>
            <a:endParaRPr lang="zh-CN" altLang="en-US" sz="2400" b="1" dirty="0">
              <a:solidFill>
                <a:schemeClr val="accent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2" name="矩形标注 11"/>
          <p:cNvSpPr/>
          <p:nvPr/>
        </p:nvSpPr>
        <p:spPr>
          <a:xfrm>
            <a:off x="4968126" y="1058512"/>
            <a:ext cx="2497455" cy="537210"/>
          </a:xfrm>
          <a:prstGeom prst="wedgeRectCallout">
            <a:avLst>
              <a:gd name="adj1" fmla="val -91946"/>
              <a:gd name="adj2" fmla="val 23057"/>
            </a:avLst>
          </a:prstGeom>
          <a:solidFill>
            <a:schemeClr val="accent1">
              <a:lumMod val="40000"/>
              <a:lumOff val="60000"/>
              <a:alpha val="64000"/>
            </a:schemeClr>
          </a:solidFill>
          <a:ln>
            <a:solidFill>
              <a:schemeClr val="bg1"/>
            </a:solidFill>
          </a:ln>
          <a:effectLst>
            <a:softEdge rad="31750"/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altLang="zh-CN" sz="2000" dirty="0" smtClean="0">
                <a:solidFill>
                  <a:schemeClr val="tx1"/>
                </a:solidFill>
                <a:latin typeface="Noto Sans S Chinese Regular" panose="020B0500000000000000" pitchFamily="34" charset="-122"/>
                <a:ea typeface="Noto Sans S Chinese Regular" panose="020B0500000000000000" pitchFamily="34" charset="-122"/>
              </a:rPr>
              <a:t>1.</a:t>
            </a:r>
            <a:r>
              <a:rPr lang="en-US" altLang="zh-CN" sz="2000" dirty="0">
                <a:latin typeface="Noto Sans S Chinese Regular" panose="020B0500000000000000" pitchFamily="34" charset="-122"/>
                <a:ea typeface="Noto Sans S Chinese Regular" panose="020B0500000000000000" pitchFamily="34" charset="-122"/>
              </a:rPr>
              <a:t> Assign a value</a:t>
            </a:r>
            <a:endParaRPr lang="zh-CN" altLang="en-US" sz="2000" dirty="0">
              <a:latin typeface="Noto Sans S Chinese Regular" panose="020B0500000000000000" pitchFamily="34" charset="-122"/>
              <a:ea typeface="Noto Sans S Chinese Regular" panose="020B0500000000000000" pitchFamily="34" charset="-122"/>
            </a:endParaRPr>
          </a:p>
        </p:txBody>
      </p:sp>
      <p:sp>
        <p:nvSpPr>
          <p:cNvPr id="14" name="矩形标注 13"/>
          <p:cNvSpPr/>
          <p:nvPr/>
        </p:nvSpPr>
        <p:spPr>
          <a:xfrm>
            <a:off x="5195958" y="1657901"/>
            <a:ext cx="3232148" cy="537210"/>
          </a:xfrm>
          <a:prstGeom prst="wedgeRectCallout">
            <a:avLst>
              <a:gd name="adj1" fmla="val -72291"/>
              <a:gd name="adj2" fmla="val 24849"/>
            </a:avLst>
          </a:prstGeom>
          <a:solidFill>
            <a:schemeClr val="accent1">
              <a:lumMod val="40000"/>
              <a:lumOff val="60000"/>
              <a:alpha val="64000"/>
            </a:schemeClr>
          </a:solidFill>
          <a:ln>
            <a:solidFill>
              <a:schemeClr val="bg1"/>
            </a:solidFill>
          </a:ln>
          <a:effectLst>
            <a:softEdge rad="31750"/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zh-CN" sz="2000" dirty="0">
                <a:latin typeface="Noto Sans S Chinese Regular" panose="020B0500000000000000" pitchFamily="34" charset="-122"/>
                <a:ea typeface="Noto Sans S Chinese Regular" panose="020B0500000000000000" pitchFamily="34" charset="-122"/>
              </a:rPr>
              <a:t>2. Revise </a:t>
            </a:r>
            <a:r>
              <a:rPr lang="en-US" altLang="zh-CN" sz="2000" dirty="0" smtClean="0">
                <a:latin typeface="Noto Sans S Chinese Regular" panose="020B0500000000000000" pitchFamily="34" charset="-122"/>
                <a:ea typeface="Noto Sans S Chinese Regular" panose="020B0500000000000000" pitchFamily="34" charset="-122"/>
              </a:rPr>
              <a:t>the information</a:t>
            </a:r>
            <a:endParaRPr lang="zh-CN" altLang="en-US" sz="2000" dirty="0">
              <a:latin typeface="Noto Sans S Chinese Regular" panose="020B0500000000000000" pitchFamily="34" charset="-122"/>
              <a:ea typeface="Noto Sans S Chinese Regular" panose="020B0500000000000000" pitchFamily="34" charset="-122"/>
            </a:endParaRPr>
          </a:p>
        </p:txBody>
      </p:sp>
      <p:sp>
        <p:nvSpPr>
          <p:cNvPr id="15" name="矩形标注 14"/>
          <p:cNvSpPr/>
          <p:nvPr/>
        </p:nvSpPr>
        <p:spPr>
          <a:xfrm>
            <a:off x="6216853" y="2257290"/>
            <a:ext cx="1721043" cy="537215"/>
          </a:xfrm>
          <a:prstGeom prst="wedgeRectCallout">
            <a:avLst>
              <a:gd name="adj1" fmla="val -59508"/>
              <a:gd name="adj2" fmla="val 28432"/>
            </a:avLst>
          </a:prstGeom>
          <a:solidFill>
            <a:schemeClr val="accent1">
              <a:lumMod val="40000"/>
              <a:lumOff val="60000"/>
              <a:alpha val="64000"/>
            </a:schemeClr>
          </a:solidFill>
          <a:ln>
            <a:solidFill>
              <a:schemeClr val="bg1"/>
            </a:solidFill>
          </a:ln>
          <a:effectLst>
            <a:softEdge rad="31750"/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zh-CN" sz="2000" dirty="0">
                <a:latin typeface="Noto Sans S Chinese Regular" panose="020B0500000000000000" pitchFamily="34" charset="-122"/>
                <a:ea typeface="Noto Sans S Chinese Regular" panose="020B0500000000000000" pitchFamily="34" charset="-122"/>
              </a:rPr>
              <a:t>3. Compare</a:t>
            </a:r>
            <a:endParaRPr lang="zh-CN" altLang="en-US" sz="2000" dirty="0">
              <a:latin typeface="Noto Sans S Chinese Regular" panose="020B0500000000000000" pitchFamily="34" charset="-122"/>
              <a:ea typeface="Noto Sans S Chinese Regular" panose="020B0500000000000000" pitchFamily="34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0409" y="1079113"/>
            <a:ext cx="5325714" cy="28685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2" grpId="0" bldLvl="0" animBg="1"/>
      <p:bldP spid="14" grpId="0" bldLvl="0" animBg="1"/>
      <p:bldP spid="1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/>
        </p:nvSpPr>
        <p:spPr>
          <a:xfrm>
            <a:off x="-700216" y="1771135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dirty="0"/>
          </a:p>
        </p:txBody>
      </p:sp>
      <p:grpSp>
        <p:nvGrpSpPr>
          <p:cNvPr id="4" name="组 3"/>
          <p:cNvGrpSpPr/>
          <p:nvPr/>
        </p:nvGrpSpPr>
        <p:grpSpPr>
          <a:xfrm>
            <a:off x="0" y="0"/>
            <a:ext cx="9144000" cy="5143500"/>
            <a:chOff x="0" y="0"/>
            <a:chExt cx="9144000" cy="5143500"/>
          </a:xfrm>
        </p:grpSpPr>
        <p:sp>
          <p:nvSpPr>
            <p:cNvPr id="13" name="圆角矩形 12"/>
            <p:cNvSpPr/>
            <p:nvPr/>
          </p:nvSpPr>
          <p:spPr>
            <a:xfrm>
              <a:off x="0" y="0"/>
              <a:ext cx="9144000" cy="5143500"/>
            </a:xfrm>
            <a:prstGeom prst="roundRect">
              <a:avLst>
                <a:gd name="adj" fmla="val 3159"/>
              </a:avLst>
            </a:prstGeom>
            <a:solidFill>
              <a:schemeClr val="accent1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772269" y="2445732"/>
              <a:ext cx="1599460" cy="252036"/>
            </a:xfrm>
            <a:prstGeom prst="rect">
              <a:avLst/>
            </a:prstGeom>
          </p:spPr>
        </p:pic>
      </p:grpSp>
      <p:sp>
        <p:nvSpPr>
          <p:cNvPr id="32" name="文本框 31"/>
          <p:cNvSpPr txBox="1"/>
          <p:nvPr/>
        </p:nvSpPr>
        <p:spPr>
          <a:xfrm>
            <a:off x="9910119" y="3797643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圆角矩形 27"/>
          <p:cNvSpPr/>
          <p:nvPr/>
        </p:nvSpPr>
        <p:spPr>
          <a:xfrm>
            <a:off x="0" y="0"/>
            <a:ext cx="9144000" cy="5143500"/>
          </a:xfrm>
          <a:prstGeom prst="roundRect">
            <a:avLst>
              <a:gd name="adj" fmla="val 3159"/>
            </a:avLst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-700216" y="1771135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dirty="0"/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584" y="154580"/>
            <a:ext cx="1599460" cy="252036"/>
          </a:xfrm>
          <a:prstGeom prst="rect">
            <a:avLst/>
          </a:prstGeom>
        </p:spPr>
      </p:pic>
      <p:sp>
        <p:nvSpPr>
          <p:cNvPr id="27" name="文本框 26"/>
          <p:cNvSpPr txBox="1"/>
          <p:nvPr/>
        </p:nvSpPr>
        <p:spPr>
          <a:xfrm>
            <a:off x="4571999" y="127797"/>
            <a:ext cx="43825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zh-CN" altLang="en-US" sz="16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编程基础系列课程</a:t>
            </a:r>
            <a:endParaRPr kumimoji="1" lang="zh-CN" altLang="en-US" sz="16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9910119" y="3797643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dirty="0"/>
          </a:p>
        </p:txBody>
      </p:sp>
      <p:sp>
        <p:nvSpPr>
          <p:cNvPr id="19" name="圆角矩形标注 18"/>
          <p:cNvSpPr/>
          <p:nvPr/>
        </p:nvSpPr>
        <p:spPr>
          <a:xfrm rot="16200000">
            <a:off x="2112375" y="-168826"/>
            <a:ext cx="1737619" cy="4480079"/>
          </a:xfrm>
          <a:prstGeom prst="wedgeRoundRectCallout">
            <a:avLst>
              <a:gd name="adj1" fmla="val -21701"/>
              <a:gd name="adj2" fmla="val 56492"/>
              <a:gd name="adj3" fmla="val 16667"/>
            </a:avLst>
          </a:prstGeom>
          <a:solidFill>
            <a:schemeClr val="bg1"/>
          </a:solidFill>
          <a:ln w="50800" cap="rnd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0" name="标题 1"/>
          <p:cNvSpPr>
            <a:spLocks noGrp="1"/>
          </p:cNvSpPr>
          <p:nvPr>
            <p:ph type="ctrTitle"/>
          </p:nvPr>
        </p:nvSpPr>
        <p:spPr>
          <a:xfrm>
            <a:off x="670538" y="1528470"/>
            <a:ext cx="4616753" cy="1085492"/>
          </a:xfrm>
          <a:noFill/>
        </p:spPr>
        <p:txBody>
          <a:bodyPr>
            <a:noAutofit/>
          </a:bodyPr>
          <a:lstStyle/>
          <a:p>
            <a:r>
              <a:rPr kumimoji="1" lang="en-US" altLang="zh-CN" sz="6600" b="1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/>
            </a:r>
            <a:br>
              <a:rPr kumimoji="1" lang="en-US" altLang="zh-CN" sz="6600" b="1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</a:br>
            <a:r>
              <a:rPr kumimoji="1" lang="en-US" altLang="zh-CN" sz="6600" b="1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/>
            </a:r>
            <a:br>
              <a:rPr kumimoji="1" lang="en-US" altLang="zh-CN" sz="6600" b="1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</a:br>
            <a:r>
              <a:rPr kumimoji="1" lang="en-US" altLang="zh-CN" sz="6600" b="1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“Variable”</a:t>
            </a:r>
            <a:endParaRPr kumimoji="1" lang="zh-CN" altLang="en-US" sz="8000" b="1" dirty="0">
              <a:solidFill>
                <a:schemeClr val="accent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grpSp>
        <p:nvGrpSpPr>
          <p:cNvPr id="11" name="组 10"/>
          <p:cNvGrpSpPr/>
          <p:nvPr/>
        </p:nvGrpSpPr>
        <p:grpSpPr>
          <a:xfrm>
            <a:off x="5585495" y="1528470"/>
            <a:ext cx="2251161" cy="3056382"/>
            <a:chOff x="5685708" y="1570533"/>
            <a:chExt cx="1861389" cy="2527192"/>
          </a:xfrm>
        </p:grpSpPr>
        <p:sp>
          <p:nvSpPr>
            <p:cNvPr id="31" name="椭圆 30"/>
            <p:cNvSpPr/>
            <p:nvPr/>
          </p:nvSpPr>
          <p:spPr>
            <a:xfrm>
              <a:off x="5828025" y="3877404"/>
              <a:ext cx="1680298" cy="220321"/>
            </a:xfrm>
            <a:prstGeom prst="ellipse">
              <a:avLst/>
            </a:prstGeom>
            <a:solidFill>
              <a:schemeClr val="tx1">
                <a:alpha val="1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pic>
          <p:nvPicPr>
            <p:cNvPr id="30" name="图片 29"/>
            <p:cNvPicPr>
              <a:picLocks noChangeAspect="1"/>
            </p:cNvPicPr>
            <p:nvPr/>
          </p:nvPicPr>
          <p:blipFill>
            <a:blip r:embed="rId3" cstate="screen"/>
            <a:stretch>
              <a:fillRect/>
            </a:stretch>
          </p:blipFill>
          <p:spPr>
            <a:xfrm flipH="1">
              <a:off x="5685708" y="1570533"/>
              <a:ext cx="1861389" cy="2417031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 4"/>
          <p:cNvGrpSpPr/>
          <p:nvPr/>
        </p:nvGrpSpPr>
        <p:grpSpPr>
          <a:xfrm>
            <a:off x="634" y="10160"/>
            <a:ext cx="9144000" cy="5143500"/>
            <a:chOff x="-1" y="0"/>
            <a:chExt cx="9144000" cy="5143500"/>
          </a:xfrm>
        </p:grpSpPr>
        <p:grpSp>
          <p:nvGrpSpPr>
            <p:cNvPr id="4" name="组 3"/>
            <p:cNvGrpSpPr/>
            <p:nvPr/>
          </p:nvGrpSpPr>
          <p:grpSpPr>
            <a:xfrm>
              <a:off x="-1" y="0"/>
              <a:ext cx="9144000" cy="5143500"/>
              <a:chOff x="-1" y="0"/>
              <a:chExt cx="9144000" cy="5143500"/>
            </a:xfrm>
          </p:grpSpPr>
          <p:sp>
            <p:nvSpPr>
              <p:cNvPr id="16" name="圆角矩形 15"/>
              <p:cNvSpPr/>
              <p:nvPr/>
            </p:nvSpPr>
            <p:spPr>
              <a:xfrm>
                <a:off x="-1" y="0"/>
                <a:ext cx="9144000" cy="5143500"/>
              </a:xfrm>
              <a:prstGeom prst="roundRect">
                <a:avLst>
                  <a:gd name="adj" fmla="val 3159"/>
                </a:avLst>
              </a:prstGeom>
              <a:solidFill>
                <a:schemeClr val="accent1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8" name="圆角矩形 7"/>
              <p:cNvSpPr/>
              <p:nvPr/>
            </p:nvSpPr>
            <p:spPr>
              <a:xfrm>
                <a:off x="130730" y="562000"/>
                <a:ext cx="8882539" cy="4440195"/>
              </a:xfrm>
              <a:prstGeom prst="roundRect">
                <a:avLst>
                  <a:gd name="adj" fmla="val 3159"/>
                </a:avLst>
              </a:prstGeom>
              <a:solidFill>
                <a:schemeClr val="bg1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9584" y="154580"/>
              <a:ext cx="1599460" cy="252036"/>
            </a:xfrm>
            <a:prstGeom prst="rect">
              <a:avLst/>
            </a:prstGeom>
          </p:spPr>
        </p:pic>
      </p:grpSp>
      <p:sp>
        <p:nvSpPr>
          <p:cNvPr id="27" name="文本框 26"/>
          <p:cNvSpPr txBox="1"/>
          <p:nvPr/>
        </p:nvSpPr>
        <p:spPr>
          <a:xfrm>
            <a:off x="4571999" y="127797"/>
            <a:ext cx="43825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zh-CN" altLang="en-US" sz="16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编程基础系列课程</a:t>
            </a:r>
            <a:endParaRPr kumimoji="1" lang="zh-CN" altLang="en-US" sz="16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9910119" y="3797643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dirty="0"/>
          </a:p>
        </p:txBody>
      </p:sp>
      <p:sp>
        <p:nvSpPr>
          <p:cNvPr id="13" name="标题 1"/>
          <p:cNvSpPr>
            <a:spLocks noGrp="1"/>
          </p:cNvSpPr>
          <p:nvPr>
            <p:ph type="ctrTitle"/>
          </p:nvPr>
        </p:nvSpPr>
        <p:spPr>
          <a:xfrm>
            <a:off x="131365" y="4201230"/>
            <a:ext cx="8882539" cy="52273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altLang="zh-CN" sz="24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A </a:t>
            </a:r>
            <a:r>
              <a:rPr lang="en-US" altLang="zh-CN" sz="2400" b="1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variable </a:t>
            </a:r>
            <a:r>
              <a:rPr lang="en-US" altLang="zh-CN" sz="24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is a container which stores information that can be changed</a:t>
            </a: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.</a:t>
            </a:r>
          </a:p>
        </p:txBody>
      </p:sp>
      <p:pic>
        <p:nvPicPr>
          <p:cNvPr id="1026" name="Picture 2" descr="http://imglf3.nosdn.127.net/img/NkdaNWVCTC80bkhJWDIwdmJZQVkrU2dxMDZOU09tUmlnb0tDQWpDZFNjenFSYnZrTjZEWnpnPT0.png?imageView&amp;thumbnail=500x0&amp;quality=96&amp;stripmeta=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415" y="1494227"/>
            <a:ext cx="4128441" cy="2155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 4"/>
          <p:cNvGrpSpPr/>
          <p:nvPr/>
        </p:nvGrpSpPr>
        <p:grpSpPr>
          <a:xfrm>
            <a:off x="-1" y="0"/>
            <a:ext cx="9144000" cy="5143500"/>
            <a:chOff x="-1" y="0"/>
            <a:chExt cx="9144000" cy="5143500"/>
          </a:xfrm>
        </p:grpSpPr>
        <p:grpSp>
          <p:nvGrpSpPr>
            <p:cNvPr id="4" name="组 3"/>
            <p:cNvGrpSpPr/>
            <p:nvPr/>
          </p:nvGrpSpPr>
          <p:grpSpPr>
            <a:xfrm>
              <a:off x="-1" y="0"/>
              <a:ext cx="9144000" cy="5143500"/>
              <a:chOff x="-1" y="0"/>
              <a:chExt cx="9144000" cy="5143500"/>
            </a:xfrm>
          </p:grpSpPr>
          <p:sp>
            <p:nvSpPr>
              <p:cNvPr id="16" name="圆角矩形 15"/>
              <p:cNvSpPr/>
              <p:nvPr/>
            </p:nvSpPr>
            <p:spPr>
              <a:xfrm>
                <a:off x="-1" y="0"/>
                <a:ext cx="9144000" cy="5143500"/>
              </a:xfrm>
              <a:prstGeom prst="roundRect">
                <a:avLst>
                  <a:gd name="adj" fmla="val 3159"/>
                </a:avLst>
              </a:prstGeom>
              <a:solidFill>
                <a:schemeClr val="accent1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8" name="圆角矩形 7"/>
              <p:cNvSpPr/>
              <p:nvPr/>
            </p:nvSpPr>
            <p:spPr>
              <a:xfrm>
                <a:off x="130730" y="562000"/>
                <a:ext cx="8882539" cy="4440195"/>
              </a:xfrm>
              <a:prstGeom prst="roundRect">
                <a:avLst>
                  <a:gd name="adj" fmla="val 3159"/>
                </a:avLst>
              </a:prstGeom>
              <a:solidFill>
                <a:schemeClr val="bg1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9584" y="154580"/>
              <a:ext cx="1599460" cy="252036"/>
            </a:xfrm>
            <a:prstGeom prst="rect">
              <a:avLst/>
            </a:prstGeom>
          </p:spPr>
        </p:pic>
      </p:grpSp>
      <p:sp>
        <p:nvSpPr>
          <p:cNvPr id="27" name="文本框 26"/>
          <p:cNvSpPr txBox="1"/>
          <p:nvPr/>
        </p:nvSpPr>
        <p:spPr>
          <a:xfrm>
            <a:off x="4571999" y="127797"/>
            <a:ext cx="43825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zh-CN" altLang="en-US" sz="16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编程基础系列课程</a:t>
            </a:r>
            <a:endParaRPr kumimoji="1" lang="zh-CN" altLang="en-US" sz="16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9910119" y="3797643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dirty="0"/>
          </a:p>
        </p:txBody>
      </p:sp>
      <p:sp>
        <p:nvSpPr>
          <p:cNvPr id="13" name="标题 1"/>
          <p:cNvSpPr>
            <a:spLocks noGrp="1"/>
          </p:cNvSpPr>
          <p:nvPr>
            <p:ph type="ctrTitle"/>
          </p:nvPr>
        </p:nvSpPr>
        <p:spPr>
          <a:xfrm>
            <a:off x="131365" y="4252665"/>
            <a:ext cx="8882539" cy="52273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altLang="zh-CN" sz="24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The scoreboard is a container that stores scores in a match.</a:t>
            </a:r>
            <a:endParaRPr lang="zh-CN" altLang="en-US" sz="2400" b="1" dirty="0">
              <a:solidFill>
                <a:schemeClr val="accent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2984773" y="1010592"/>
            <a:ext cx="3175724" cy="2877206"/>
            <a:chOff x="2984773" y="1010592"/>
            <a:chExt cx="3175724" cy="2877206"/>
          </a:xfrm>
        </p:grpSpPr>
        <p:pic>
          <p:nvPicPr>
            <p:cNvPr id="2050" name="Picture 2" descr="http://imglf3.nosdn.127.net/img/NkdaNWVCTC80bkhJWDIwdmJZQVkrWllnc3FnSFBxa3NQRTVUTFRtOWdtWk4yWUprN3JMVFVnPT0.png?imageView&amp;thumbnail=500x0&amp;quality=96&amp;stripmeta=0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84773" y="1010592"/>
              <a:ext cx="3175724" cy="287720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矩形 5"/>
            <p:cNvSpPr/>
            <p:nvPr/>
          </p:nvSpPr>
          <p:spPr>
            <a:xfrm>
              <a:off x="3401048" y="1327509"/>
              <a:ext cx="1068404" cy="451318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b="1" dirty="0" smtClean="0">
                  <a:solidFill>
                    <a:schemeClr val="tx1"/>
                  </a:solidFill>
                </a:rPr>
                <a:t>Happy Team</a:t>
              </a:r>
              <a:endParaRPr lang="zh-CN" altLang="en-US" sz="1600" b="1" dirty="0">
                <a:solidFill>
                  <a:schemeClr val="tx1"/>
                </a:solidFill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4675128" y="1328811"/>
              <a:ext cx="1068404" cy="451318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b="1" dirty="0" smtClean="0">
                  <a:solidFill>
                    <a:schemeClr val="tx1"/>
                  </a:solidFill>
                </a:rPr>
                <a:t>Creative Team</a:t>
              </a:r>
              <a:endParaRPr lang="zh-CN" altLang="en-US" sz="1600" b="1" dirty="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 4"/>
          <p:cNvGrpSpPr/>
          <p:nvPr/>
        </p:nvGrpSpPr>
        <p:grpSpPr>
          <a:xfrm>
            <a:off x="-1" y="0"/>
            <a:ext cx="9144000" cy="5143500"/>
            <a:chOff x="-1" y="0"/>
            <a:chExt cx="9144000" cy="5143500"/>
          </a:xfrm>
        </p:grpSpPr>
        <p:grpSp>
          <p:nvGrpSpPr>
            <p:cNvPr id="4" name="组 3"/>
            <p:cNvGrpSpPr/>
            <p:nvPr/>
          </p:nvGrpSpPr>
          <p:grpSpPr>
            <a:xfrm>
              <a:off x="-1" y="0"/>
              <a:ext cx="9144000" cy="5143500"/>
              <a:chOff x="-1" y="0"/>
              <a:chExt cx="9144000" cy="5143500"/>
            </a:xfrm>
          </p:grpSpPr>
          <p:sp>
            <p:nvSpPr>
              <p:cNvPr id="16" name="圆角矩形 15"/>
              <p:cNvSpPr/>
              <p:nvPr/>
            </p:nvSpPr>
            <p:spPr>
              <a:xfrm>
                <a:off x="-1" y="0"/>
                <a:ext cx="9144000" cy="5143500"/>
              </a:xfrm>
              <a:prstGeom prst="roundRect">
                <a:avLst>
                  <a:gd name="adj" fmla="val 3159"/>
                </a:avLst>
              </a:prstGeom>
              <a:solidFill>
                <a:schemeClr val="accent1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8" name="圆角矩形 7"/>
              <p:cNvSpPr/>
              <p:nvPr/>
            </p:nvSpPr>
            <p:spPr>
              <a:xfrm>
                <a:off x="130730" y="562000"/>
                <a:ext cx="8882539" cy="4440195"/>
              </a:xfrm>
              <a:prstGeom prst="roundRect">
                <a:avLst>
                  <a:gd name="adj" fmla="val 3159"/>
                </a:avLst>
              </a:prstGeom>
              <a:solidFill>
                <a:schemeClr val="bg1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9584" y="154580"/>
              <a:ext cx="1599460" cy="252036"/>
            </a:xfrm>
            <a:prstGeom prst="rect">
              <a:avLst/>
            </a:prstGeom>
          </p:spPr>
        </p:pic>
      </p:grpSp>
      <p:sp>
        <p:nvSpPr>
          <p:cNvPr id="27" name="文本框 26"/>
          <p:cNvSpPr txBox="1"/>
          <p:nvPr/>
        </p:nvSpPr>
        <p:spPr>
          <a:xfrm>
            <a:off x="4571999" y="127797"/>
            <a:ext cx="43825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zh-CN" altLang="en-US" sz="16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编程基础系列课程</a:t>
            </a:r>
            <a:endParaRPr kumimoji="1" lang="zh-CN" altLang="en-US" sz="16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9910119" y="3797643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dirty="0"/>
          </a:p>
        </p:txBody>
      </p:sp>
      <p:grpSp>
        <p:nvGrpSpPr>
          <p:cNvPr id="11" name="组合 10"/>
          <p:cNvGrpSpPr/>
          <p:nvPr/>
        </p:nvGrpSpPr>
        <p:grpSpPr>
          <a:xfrm>
            <a:off x="2984773" y="1010592"/>
            <a:ext cx="3175724" cy="2877206"/>
            <a:chOff x="2984773" y="1010592"/>
            <a:chExt cx="3175724" cy="2877206"/>
          </a:xfrm>
        </p:grpSpPr>
        <p:pic>
          <p:nvPicPr>
            <p:cNvPr id="12" name="Picture 2" descr="http://imglf3.nosdn.127.net/img/NkdaNWVCTC80bkhJWDIwdmJZQVkrWllnc3FnSFBxa3NQRTVUTFRtOWdtWk4yWUprN3JMVFVnPT0.png?imageView&amp;thumbnail=500x0&amp;quality=96&amp;stripmeta=0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84773" y="1010592"/>
              <a:ext cx="3175724" cy="287720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矩形 13"/>
            <p:cNvSpPr/>
            <p:nvPr/>
          </p:nvSpPr>
          <p:spPr>
            <a:xfrm>
              <a:off x="3401048" y="1327509"/>
              <a:ext cx="1068404" cy="451318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b="1" dirty="0" smtClean="0">
                  <a:solidFill>
                    <a:schemeClr val="tx1"/>
                  </a:solidFill>
                </a:rPr>
                <a:t>Happy Team</a:t>
              </a:r>
              <a:endParaRPr lang="zh-CN" altLang="en-US" sz="1600" b="1" dirty="0">
                <a:solidFill>
                  <a:schemeClr val="tx1"/>
                </a:solidFill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4675128" y="1328811"/>
              <a:ext cx="1068404" cy="451318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b="1" dirty="0" smtClean="0">
                  <a:solidFill>
                    <a:schemeClr val="tx1"/>
                  </a:solidFill>
                </a:rPr>
                <a:t>Creative Team</a:t>
              </a:r>
              <a:endParaRPr lang="zh-CN" altLang="en-US" sz="16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17" name="标题 1"/>
          <p:cNvSpPr txBox="1">
            <a:spLocks/>
          </p:cNvSpPr>
          <p:nvPr/>
        </p:nvSpPr>
        <p:spPr>
          <a:xfrm>
            <a:off x="131365" y="4252665"/>
            <a:ext cx="8882539" cy="52273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altLang="zh-CN" sz="24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A simple name helps to ensure the variable can work properly.</a:t>
            </a:r>
            <a:endParaRPr lang="zh-CN" altLang="en-US" sz="2400" b="1" dirty="0">
              <a:solidFill>
                <a:schemeClr val="accent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 4"/>
          <p:cNvGrpSpPr/>
          <p:nvPr/>
        </p:nvGrpSpPr>
        <p:grpSpPr>
          <a:xfrm>
            <a:off x="-1" y="0"/>
            <a:ext cx="9144000" cy="5143500"/>
            <a:chOff x="-1" y="0"/>
            <a:chExt cx="9144000" cy="5143500"/>
          </a:xfrm>
        </p:grpSpPr>
        <p:grpSp>
          <p:nvGrpSpPr>
            <p:cNvPr id="4" name="组 3"/>
            <p:cNvGrpSpPr/>
            <p:nvPr/>
          </p:nvGrpSpPr>
          <p:grpSpPr>
            <a:xfrm>
              <a:off x="-1" y="0"/>
              <a:ext cx="9144000" cy="5143500"/>
              <a:chOff x="-1" y="0"/>
              <a:chExt cx="9144000" cy="5143500"/>
            </a:xfrm>
          </p:grpSpPr>
          <p:sp>
            <p:nvSpPr>
              <p:cNvPr id="16" name="圆角矩形 15"/>
              <p:cNvSpPr/>
              <p:nvPr/>
            </p:nvSpPr>
            <p:spPr>
              <a:xfrm>
                <a:off x="-1" y="0"/>
                <a:ext cx="9144000" cy="5143500"/>
              </a:xfrm>
              <a:prstGeom prst="roundRect">
                <a:avLst>
                  <a:gd name="adj" fmla="val 3159"/>
                </a:avLst>
              </a:prstGeom>
              <a:solidFill>
                <a:schemeClr val="accent1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8" name="圆角矩形 7"/>
              <p:cNvSpPr/>
              <p:nvPr/>
            </p:nvSpPr>
            <p:spPr>
              <a:xfrm>
                <a:off x="130730" y="572160"/>
                <a:ext cx="8882539" cy="4440195"/>
              </a:xfrm>
              <a:prstGeom prst="roundRect">
                <a:avLst>
                  <a:gd name="adj" fmla="val 3159"/>
                </a:avLst>
              </a:prstGeom>
              <a:solidFill>
                <a:schemeClr val="bg1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9584" y="154580"/>
              <a:ext cx="1599460" cy="252036"/>
            </a:xfrm>
            <a:prstGeom prst="rect">
              <a:avLst/>
            </a:prstGeom>
          </p:spPr>
        </p:pic>
      </p:grpSp>
      <p:sp>
        <p:nvSpPr>
          <p:cNvPr id="27" name="文本框 26"/>
          <p:cNvSpPr txBox="1"/>
          <p:nvPr/>
        </p:nvSpPr>
        <p:spPr>
          <a:xfrm>
            <a:off x="4571999" y="127797"/>
            <a:ext cx="43825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zh-CN" altLang="en-US" sz="16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编程基础系列课程</a:t>
            </a:r>
            <a:endParaRPr kumimoji="1" lang="zh-CN" altLang="en-US" sz="16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9910119" y="3797643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dirty="0"/>
          </a:p>
        </p:txBody>
      </p:sp>
      <p:sp>
        <p:nvSpPr>
          <p:cNvPr id="13" name="标题 1"/>
          <p:cNvSpPr>
            <a:spLocks noGrp="1"/>
          </p:cNvSpPr>
          <p:nvPr>
            <p:ph type="ctrTitle"/>
          </p:nvPr>
        </p:nvSpPr>
        <p:spPr>
          <a:xfrm>
            <a:off x="136411" y="4319975"/>
            <a:ext cx="8882539" cy="52273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altLang="zh-CN" sz="24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For instance, name the two teams as “Happy” and “</a:t>
            </a:r>
            <a:r>
              <a:rPr lang="en-US" altLang="zh-CN" sz="24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Creative</a:t>
            </a:r>
            <a:r>
              <a:rPr lang="en-US" altLang="zh-CN" sz="24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”.</a:t>
            </a:r>
            <a:endParaRPr lang="zh-CN" altLang="en-US" sz="2400" b="1" dirty="0">
              <a:solidFill>
                <a:schemeClr val="accent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12" name="Picture 2" descr="http://imglf3.nosdn.127.net/img/NkdaNWVCTC80bkhJWDIwdmJZQVkrWllnc3FnSFBxa3NQRTVUTFRtOWdtWk4yWUprN3JMVFVnPT0.png?imageView&amp;thumbnail=500x0&amp;quality=96&amp;stripmeta=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773" y="1010592"/>
            <a:ext cx="3175724" cy="2877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矩形 13"/>
          <p:cNvSpPr/>
          <p:nvPr/>
        </p:nvSpPr>
        <p:spPr>
          <a:xfrm>
            <a:off x="3401048" y="1327509"/>
            <a:ext cx="1068404" cy="451318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b="1" dirty="0" smtClean="0">
                <a:solidFill>
                  <a:schemeClr val="tx1"/>
                </a:solidFill>
              </a:rPr>
              <a:t>Happy Team</a:t>
            </a:r>
            <a:endParaRPr lang="zh-CN" altLang="en-US" sz="1600" b="1" dirty="0">
              <a:solidFill>
                <a:schemeClr val="tx1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675128" y="1328811"/>
            <a:ext cx="1068404" cy="451318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b="1" dirty="0" smtClean="0">
                <a:solidFill>
                  <a:schemeClr val="tx1"/>
                </a:solidFill>
              </a:rPr>
              <a:t>Creative Team</a:t>
            </a:r>
            <a:endParaRPr lang="zh-CN" altLang="en-US" sz="1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 4"/>
          <p:cNvGrpSpPr/>
          <p:nvPr/>
        </p:nvGrpSpPr>
        <p:grpSpPr>
          <a:xfrm>
            <a:off x="-1" y="0"/>
            <a:ext cx="9144000" cy="5143500"/>
            <a:chOff x="-1" y="0"/>
            <a:chExt cx="9144000" cy="5143500"/>
          </a:xfrm>
        </p:grpSpPr>
        <p:grpSp>
          <p:nvGrpSpPr>
            <p:cNvPr id="4" name="组 3"/>
            <p:cNvGrpSpPr/>
            <p:nvPr/>
          </p:nvGrpSpPr>
          <p:grpSpPr>
            <a:xfrm>
              <a:off x="-1" y="0"/>
              <a:ext cx="9144000" cy="5143500"/>
              <a:chOff x="-1" y="0"/>
              <a:chExt cx="9144000" cy="5143500"/>
            </a:xfrm>
          </p:grpSpPr>
          <p:sp>
            <p:nvSpPr>
              <p:cNvPr id="16" name="圆角矩形 15"/>
              <p:cNvSpPr/>
              <p:nvPr/>
            </p:nvSpPr>
            <p:spPr>
              <a:xfrm>
                <a:off x="-1" y="0"/>
                <a:ext cx="9144000" cy="5143500"/>
              </a:xfrm>
              <a:prstGeom prst="roundRect">
                <a:avLst>
                  <a:gd name="adj" fmla="val 3159"/>
                </a:avLst>
              </a:prstGeom>
              <a:solidFill>
                <a:schemeClr val="accent1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8" name="圆角矩形 7"/>
              <p:cNvSpPr/>
              <p:nvPr/>
            </p:nvSpPr>
            <p:spPr>
              <a:xfrm>
                <a:off x="130730" y="562000"/>
                <a:ext cx="8882539" cy="4440195"/>
              </a:xfrm>
              <a:prstGeom prst="roundRect">
                <a:avLst>
                  <a:gd name="adj" fmla="val 3159"/>
                </a:avLst>
              </a:prstGeom>
              <a:solidFill>
                <a:schemeClr val="bg1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9584" y="154580"/>
              <a:ext cx="1599460" cy="252036"/>
            </a:xfrm>
            <a:prstGeom prst="rect">
              <a:avLst/>
            </a:prstGeom>
          </p:spPr>
        </p:pic>
      </p:grpSp>
      <p:sp>
        <p:nvSpPr>
          <p:cNvPr id="27" name="文本框 26"/>
          <p:cNvSpPr txBox="1"/>
          <p:nvPr/>
        </p:nvSpPr>
        <p:spPr>
          <a:xfrm>
            <a:off x="4571999" y="127797"/>
            <a:ext cx="43825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zh-CN" altLang="en-US" sz="16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编程基础系列课程</a:t>
            </a:r>
            <a:endParaRPr kumimoji="1" lang="zh-CN" altLang="en-US" sz="16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9910119" y="3797643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dirty="0"/>
          </a:p>
        </p:txBody>
      </p:sp>
      <p:sp>
        <p:nvSpPr>
          <p:cNvPr id="13" name="标题 1"/>
          <p:cNvSpPr>
            <a:spLocks noGrp="1"/>
          </p:cNvSpPr>
          <p:nvPr>
            <p:ph type="ctrTitle"/>
          </p:nvPr>
        </p:nvSpPr>
        <p:spPr>
          <a:xfrm>
            <a:off x="117160" y="4239330"/>
            <a:ext cx="8882539" cy="52273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altLang="zh-CN" sz="24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The scoreboard stores the points of each team. </a:t>
            </a:r>
            <a:endParaRPr lang="zh-CN" altLang="en-US" sz="2400" b="1" dirty="0">
              <a:solidFill>
                <a:schemeClr val="accent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2984773" y="1010592"/>
            <a:ext cx="3175724" cy="2877206"/>
            <a:chOff x="2984773" y="1010592"/>
            <a:chExt cx="3175724" cy="2877206"/>
          </a:xfrm>
        </p:grpSpPr>
        <p:pic>
          <p:nvPicPr>
            <p:cNvPr id="12" name="Picture 2" descr="http://imglf3.nosdn.127.net/img/NkdaNWVCTC80bkhJWDIwdmJZQVkrWllnc3FnSFBxa3NQRTVUTFRtOWdtWk4yWUprN3JMVFVnPT0.png?imageView&amp;thumbnail=500x0&amp;quality=96&amp;stripmeta=0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84773" y="1010592"/>
              <a:ext cx="3175724" cy="287720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矩形 13"/>
            <p:cNvSpPr/>
            <p:nvPr/>
          </p:nvSpPr>
          <p:spPr>
            <a:xfrm>
              <a:off x="3401048" y="1327509"/>
              <a:ext cx="1068404" cy="451318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b="1" dirty="0" smtClean="0">
                  <a:solidFill>
                    <a:schemeClr val="tx1"/>
                  </a:solidFill>
                </a:rPr>
                <a:t>Happy Team</a:t>
              </a:r>
              <a:endParaRPr lang="zh-CN" altLang="en-US" sz="1600" b="1" dirty="0">
                <a:solidFill>
                  <a:schemeClr val="tx1"/>
                </a:solidFill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4675128" y="1328811"/>
              <a:ext cx="1068404" cy="451318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b="1" dirty="0" smtClean="0">
                  <a:solidFill>
                    <a:schemeClr val="tx1"/>
                  </a:solidFill>
                </a:rPr>
                <a:t>Creative Team</a:t>
              </a:r>
              <a:endParaRPr lang="zh-CN" altLang="en-US" sz="1600" b="1" dirty="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 4"/>
          <p:cNvGrpSpPr/>
          <p:nvPr/>
        </p:nvGrpSpPr>
        <p:grpSpPr>
          <a:xfrm>
            <a:off x="-1" y="0"/>
            <a:ext cx="9144000" cy="5143500"/>
            <a:chOff x="-1" y="0"/>
            <a:chExt cx="9144000" cy="5143500"/>
          </a:xfrm>
        </p:grpSpPr>
        <p:grpSp>
          <p:nvGrpSpPr>
            <p:cNvPr id="4" name="组 3"/>
            <p:cNvGrpSpPr/>
            <p:nvPr/>
          </p:nvGrpSpPr>
          <p:grpSpPr>
            <a:xfrm>
              <a:off x="-1" y="0"/>
              <a:ext cx="9144000" cy="5143500"/>
              <a:chOff x="-1" y="0"/>
              <a:chExt cx="9144000" cy="5143500"/>
            </a:xfrm>
          </p:grpSpPr>
          <p:sp>
            <p:nvSpPr>
              <p:cNvPr id="16" name="圆角矩形 15"/>
              <p:cNvSpPr/>
              <p:nvPr/>
            </p:nvSpPr>
            <p:spPr>
              <a:xfrm>
                <a:off x="-1" y="0"/>
                <a:ext cx="9144000" cy="5143500"/>
              </a:xfrm>
              <a:prstGeom prst="roundRect">
                <a:avLst>
                  <a:gd name="adj" fmla="val 3159"/>
                </a:avLst>
              </a:prstGeom>
              <a:solidFill>
                <a:schemeClr val="accent1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8" name="圆角矩形 7"/>
              <p:cNvSpPr/>
              <p:nvPr/>
            </p:nvSpPr>
            <p:spPr>
              <a:xfrm>
                <a:off x="130730" y="562000"/>
                <a:ext cx="8882539" cy="4440195"/>
              </a:xfrm>
              <a:prstGeom prst="roundRect">
                <a:avLst>
                  <a:gd name="adj" fmla="val 3159"/>
                </a:avLst>
              </a:prstGeom>
              <a:solidFill>
                <a:schemeClr val="bg1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9584" y="154580"/>
              <a:ext cx="1599460" cy="252036"/>
            </a:xfrm>
            <a:prstGeom prst="rect">
              <a:avLst/>
            </a:prstGeom>
          </p:spPr>
        </p:pic>
      </p:grpSp>
      <p:sp>
        <p:nvSpPr>
          <p:cNvPr id="27" name="文本框 26"/>
          <p:cNvSpPr txBox="1"/>
          <p:nvPr/>
        </p:nvSpPr>
        <p:spPr>
          <a:xfrm>
            <a:off x="4571999" y="127797"/>
            <a:ext cx="43825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zh-CN" altLang="en-US" sz="16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编程基础系列课程</a:t>
            </a:r>
            <a:endParaRPr kumimoji="1" lang="zh-CN" altLang="en-US" sz="16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9910119" y="3797643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dirty="0"/>
          </a:p>
        </p:txBody>
      </p:sp>
      <p:pic>
        <p:nvPicPr>
          <p:cNvPr id="3076" name="Picture 4" descr="http://imglf5.nosdn.127.net/img/NkdaNWVCTC80bkhJWDIwdmJZQVkrWkpBNWVHYXpOOXBBekhiSDd0dFRaSmpBWlhJanRCTU1BPT0.png?imageView&amp;thumbnail=1680x0&amp;quality=96&amp;stripmeta=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052" y="2446916"/>
            <a:ext cx="1450670" cy="2543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imglf6.nosdn.127.net/img/NkdaNWVCTC80bkhJWDIwdmJZQVkrZWVoSlV6enl4dmxudHlwMU9zWmJGMVZNRVlvR0hEbUNBPT0.png?imageView&amp;thumbnail=1680x0&amp;quality=96&amp;stripmeta=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7716" y="594148"/>
            <a:ext cx="2543119" cy="2304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://imglf6.nosdn.127.net/img/NkdaNWVCTC80bkhJWDIwdmJZQVkrZWV0ZkRnbGV5OGR0cTdZMkxSS1RLYVZRVFFtRmNmN0N3PT0.png?imageView&amp;thumbnail=1680x0&amp;quality=96&amp;stripmeta=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0546" y="2440836"/>
            <a:ext cx="762936" cy="762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0.04568 L 0.1158 -0.28179 L 0.28299 -0.37686 L 0.4757 -0.38673 L 0.6217 -0.23334 L 0.63594 0.04938 L 0.54861 0.30802 L 0.4757 0.17067 L 0.40816 0.34012 L 0.32813 0.23734 L 0.26875 0.35246 L 0.26719 0.35246 " pathEditMode="relative" rAng="0" ptsTypes="AAAAAAAAAAAA">
                                      <p:cBhvr>
                                        <p:cTn id="6" dur="2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788" y="28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 4"/>
          <p:cNvGrpSpPr/>
          <p:nvPr/>
        </p:nvGrpSpPr>
        <p:grpSpPr>
          <a:xfrm>
            <a:off x="-1" y="-47415"/>
            <a:ext cx="9144000" cy="5143500"/>
            <a:chOff x="-1" y="0"/>
            <a:chExt cx="9144000" cy="5143500"/>
          </a:xfrm>
        </p:grpSpPr>
        <p:grpSp>
          <p:nvGrpSpPr>
            <p:cNvPr id="4" name="组 3"/>
            <p:cNvGrpSpPr/>
            <p:nvPr/>
          </p:nvGrpSpPr>
          <p:grpSpPr>
            <a:xfrm>
              <a:off x="-1" y="0"/>
              <a:ext cx="9144000" cy="5143500"/>
              <a:chOff x="-1" y="0"/>
              <a:chExt cx="9144000" cy="5143500"/>
            </a:xfrm>
          </p:grpSpPr>
          <p:sp>
            <p:nvSpPr>
              <p:cNvPr id="16" name="圆角矩形 15"/>
              <p:cNvSpPr/>
              <p:nvPr/>
            </p:nvSpPr>
            <p:spPr>
              <a:xfrm>
                <a:off x="-1" y="0"/>
                <a:ext cx="9144000" cy="5143500"/>
              </a:xfrm>
              <a:prstGeom prst="roundRect">
                <a:avLst>
                  <a:gd name="adj" fmla="val 3159"/>
                </a:avLst>
              </a:prstGeom>
              <a:solidFill>
                <a:schemeClr val="accent1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8" name="圆角矩形 7"/>
              <p:cNvSpPr/>
              <p:nvPr/>
            </p:nvSpPr>
            <p:spPr>
              <a:xfrm>
                <a:off x="130730" y="562000"/>
                <a:ext cx="8882539" cy="4440195"/>
              </a:xfrm>
              <a:prstGeom prst="roundRect">
                <a:avLst>
                  <a:gd name="adj" fmla="val 3159"/>
                </a:avLst>
              </a:prstGeom>
              <a:solidFill>
                <a:schemeClr val="bg1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9584" y="154580"/>
              <a:ext cx="1599460" cy="252036"/>
            </a:xfrm>
            <a:prstGeom prst="rect">
              <a:avLst/>
            </a:prstGeom>
          </p:spPr>
        </p:pic>
      </p:grpSp>
      <p:sp>
        <p:nvSpPr>
          <p:cNvPr id="27" name="文本框 26"/>
          <p:cNvSpPr txBox="1"/>
          <p:nvPr/>
        </p:nvSpPr>
        <p:spPr>
          <a:xfrm>
            <a:off x="4571999" y="127797"/>
            <a:ext cx="43825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zh-CN" altLang="en-US" sz="16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编程基础系列课程</a:t>
            </a:r>
            <a:endParaRPr kumimoji="1" lang="zh-CN" altLang="en-US" sz="16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9910119" y="3797643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dirty="0"/>
          </a:p>
        </p:txBody>
      </p:sp>
      <p:sp>
        <p:nvSpPr>
          <p:cNvPr id="13" name="矩形标注 12"/>
          <p:cNvSpPr/>
          <p:nvPr/>
        </p:nvSpPr>
        <p:spPr>
          <a:xfrm>
            <a:off x="4928870" y="1776730"/>
            <a:ext cx="3239770" cy="1693545"/>
          </a:xfrm>
          <a:prstGeom prst="wedgeRectCallout">
            <a:avLst>
              <a:gd name="adj1" fmla="val -74151"/>
              <a:gd name="adj2" fmla="val -7846"/>
            </a:avLst>
          </a:prstGeom>
          <a:solidFill>
            <a:schemeClr val="accent1">
              <a:lumMod val="40000"/>
              <a:lumOff val="60000"/>
              <a:alpha val="64000"/>
            </a:schemeClr>
          </a:solidFill>
          <a:ln>
            <a:solidFill>
              <a:schemeClr val="bg1"/>
            </a:solidFill>
          </a:ln>
          <a:effectLst>
            <a:softEdge rad="31750"/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altLang="zh-CN" sz="1800" dirty="0" smtClean="0">
                <a:solidFill>
                  <a:schemeClr val="tx1"/>
                </a:solidFill>
                <a:latin typeface="Noto Sans S Chinese Regular" panose="020B0500000000000000" pitchFamily="34" charset="-122"/>
                <a:ea typeface="Noto Sans S Chinese Regular" panose="020B0500000000000000" pitchFamily="34" charset="-122"/>
              </a:rPr>
              <a:t>The team Creative has a three-point shot so the value of the variable will be replaced with a new one. </a:t>
            </a:r>
            <a:endParaRPr lang="zh-CN" altLang="en-US" sz="1800" dirty="0">
              <a:solidFill>
                <a:schemeClr val="tx1"/>
              </a:solidFill>
              <a:latin typeface="Noto Sans S Chinese Regular" panose="020B0500000000000000" pitchFamily="34" charset="-122"/>
              <a:ea typeface="Noto Sans S Chinese Regular" panose="020B0500000000000000" pitchFamily="34" charset="-122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1396275" y="1298654"/>
            <a:ext cx="3175724" cy="2877206"/>
            <a:chOff x="1396275" y="1298654"/>
            <a:chExt cx="3175724" cy="2877206"/>
          </a:xfrm>
        </p:grpSpPr>
        <p:pic>
          <p:nvPicPr>
            <p:cNvPr id="43" name="Picture 2" descr="http://imglf3.nosdn.127.net/img/NkdaNWVCTC80bkhJWDIwdmJZQVkrWllnc3FnSFBxa3NQRTVUTFRtOWdtWk4yWUprN3JMVFVnPT0.png?imageView&amp;thumbnail=500x0&amp;quality=96&amp;stripmeta=0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96275" y="1298654"/>
              <a:ext cx="3175724" cy="287720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4" name="矩形 43"/>
            <p:cNvSpPr/>
            <p:nvPr/>
          </p:nvSpPr>
          <p:spPr>
            <a:xfrm>
              <a:off x="3709555" y="2356447"/>
              <a:ext cx="363682" cy="592282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200" dirty="0">
                <a:solidFill>
                  <a:srgbClr val="C1272D"/>
                </a:solidFill>
                <a:latin typeface="Noto Sans S Chinese Medium" panose="020B0600000000000000" pitchFamily="34" charset="-122"/>
                <a:ea typeface="Noto Sans S Chinese Medium" panose="020B0600000000000000" pitchFamily="34" charset="-122"/>
              </a:endParaRPr>
            </a:p>
          </p:txBody>
        </p:sp>
      </p:grpSp>
      <p:sp>
        <p:nvSpPr>
          <p:cNvPr id="37" name="矩形 36"/>
          <p:cNvSpPr/>
          <p:nvPr/>
        </p:nvSpPr>
        <p:spPr>
          <a:xfrm>
            <a:off x="1820266" y="1622176"/>
            <a:ext cx="1068404" cy="451318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b="1" dirty="0" smtClean="0">
                <a:solidFill>
                  <a:schemeClr val="tx1"/>
                </a:solidFill>
              </a:rPr>
              <a:t>Happy Team</a:t>
            </a:r>
            <a:endParaRPr lang="zh-CN" altLang="en-US" sz="1600" b="1" dirty="0">
              <a:solidFill>
                <a:schemeClr val="tx1"/>
              </a:solidFill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3094346" y="1623478"/>
            <a:ext cx="1068404" cy="451318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b="1" dirty="0" smtClean="0">
                <a:solidFill>
                  <a:schemeClr val="tx1"/>
                </a:solidFill>
              </a:rPr>
              <a:t>Creative Team</a:t>
            </a:r>
            <a:endParaRPr lang="zh-CN" altLang="en-US" sz="1600" b="1" dirty="0">
              <a:solidFill>
                <a:schemeClr val="tx1"/>
              </a:solidFill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3770070" y="2327361"/>
            <a:ext cx="363682" cy="592282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200" dirty="0" smtClean="0">
                <a:solidFill>
                  <a:srgbClr val="C1272D"/>
                </a:solidFill>
                <a:latin typeface="Noto Sans S Chinese Medium" panose="020B0600000000000000" pitchFamily="34" charset="-122"/>
                <a:ea typeface="Noto Sans S Chinese Medium" panose="020B0600000000000000" pitchFamily="34" charset="-122"/>
              </a:rPr>
              <a:t>0</a:t>
            </a:r>
            <a:endParaRPr lang="zh-CN" altLang="en-US" sz="4200" dirty="0">
              <a:solidFill>
                <a:srgbClr val="C1272D"/>
              </a:solidFill>
              <a:latin typeface="Noto Sans S Chinese Medium" panose="020B0600000000000000" pitchFamily="34" charset="-122"/>
              <a:ea typeface="Noto Sans S Chinese Medium" panose="020B0600000000000000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3746837" y="2324018"/>
            <a:ext cx="363682" cy="592282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200" dirty="0" smtClean="0">
                <a:solidFill>
                  <a:srgbClr val="C1272D"/>
                </a:solidFill>
                <a:latin typeface="Noto Sans S Chinese Medium" panose="020B0600000000000000" pitchFamily="34" charset="-122"/>
                <a:ea typeface="Noto Sans S Chinese Medium" panose="020B0600000000000000" pitchFamily="34" charset="-122"/>
              </a:rPr>
              <a:t>3</a:t>
            </a:r>
            <a:endParaRPr lang="zh-CN" altLang="en-US" sz="4200" dirty="0">
              <a:solidFill>
                <a:srgbClr val="C1272D"/>
              </a:solidFill>
              <a:latin typeface="Noto Sans S Chinese Medium" panose="020B0600000000000000" pitchFamily="34" charset="-122"/>
              <a:ea typeface="Noto Sans S Chinese Medium" panose="020B0600000000000000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" decel="100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" decel="100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0.4+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0.4-0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18" grpId="0" animBg="1"/>
    </p:bldLst>
  </p:timing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2D7B8DB6F5F204C9F0FB1EAC793A34B" ma:contentTypeVersion="21" ma:contentTypeDescription="Create a new document." ma:contentTypeScope="" ma:versionID="594dd00f9dd42372809054aaeda371be">
  <xsd:schema xmlns:xsd="http://www.w3.org/2001/XMLSchema" xmlns:xs="http://www.w3.org/2001/XMLSchema" xmlns:p="http://schemas.microsoft.com/office/2006/metadata/properties" xmlns:ns2="e4d70162-ace3-44e7-92ab-2f9373d5bb77" xmlns:ns3="53fe7858-66a6-4f29-b74a-60c7079a3f54" targetNamespace="http://schemas.microsoft.com/office/2006/metadata/properties" ma:root="true" ma:fieldsID="4558cc3c1e966c246ec284a29918ac10" ns2:_="" ns3:_="">
    <xsd:import namespace="e4d70162-ace3-44e7-92ab-2f9373d5bb77"/>
    <xsd:import namespace="53fe7858-66a6-4f29-b74a-60c7079a3f5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ServiceLocation" minOccurs="0"/>
                <xsd:element ref="ns2:lo" minOccurs="0"/>
                <xsd:element ref="ns2:cf6bef2a-12ef-4532-837e-bb831867c9eaCountryOrRegion" minOccurs="0"/>
                <xsd:element ref="ns2:cf6bef2a-12ef-4532-837e-bb831867c9eaState" minOccurs="0"/>
                <xsd:element ref="ns2:cf6bef2a-12ef-4532-837e-bb831867c9eaCity" minOccurs="0"/>
                <xsd:element ref="ns2:cf6bef2a-12ef-4532-837e-bb831867c9eaPostalCode" minOccurs="0"/>
                <xsd:element ref="ns2:cf6bef2a-12ef-4532-837e-bb831867c9eaStreet" minOccurs="0"/>
                <xsd:element ref="ns2:cf6bef2a-12ef-4532-837e-bb831867c9eaGeoLoc" minOccurs="0"/>
                <xsd:element ref="ns2:cf6bef2a-12ef-4532-837e-bb831867c9eaDispName" minOccurs="0"/>
                <xsd:element ref="ns3:SharedWithUsers" minOccurs="0"/>
                <xsd:element ref="ns3:SharedWithDetail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4d70162-ace3-44e7-92ab-2f9373d5bb7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o" ma:index="18" nillable="true" ma:displayName="lo" ma:format="Dropdown" ma:internalName="lo">
      <xsd:simpleType>
        <xsd:restriction base="dms:Unknown"/>
      </xsd:simpleType>
    </xsd:element>
    <xsd:element name="cf6bef2a-12ef-4532-837e-bb831867c9eaCountryOrRegion" ma:index="19" nillable="true" ma:displayName="lo: Country/Region" ma:internalName="CountryOrRegion" ma:readOnly="true">
      <xsd:simpleType>
        <xsd:restriction base="dms:Text"/>
      </xsd:simpleType>
    </xsd:element>
    <xsd:element name="cf6bef2a-12ef-4532-837e-bb831867c9eaState" ma:index="20" nillable="true" ma:displayName="lo: State" ma:internalName="State" ma:readOnly="true">
      <xsd:simpleType>
        <xsd:restriction base="dms:Text"/>
      </xsd:simpleType>
    </xsd:element>
    <xsd:element name="cf6bef2a-12ef-4532-837e-bb831867c9eaCity" ma:index="21" nillable="true" ma:displayName="lo: City" ma:internalName="City" ma:readOnly="true">
      <xsd:simpleType>
        <xsd:restriction base="dms:Text"/>
      </xsd:simpleType>
    </xsd:element>
    <xsd:element name="cf6bef2a-12ef-4532-837e-bb831867c9eaPostalCode" ma:index="22" nillable="true" ma:displayName="lo: Postal Code" ma:internalName="PostalCode" ma:readOnly="true">
      <xsd:simpleType>
        <xsd:restriction base="dms:Text"/>
      </xsd:simpleType>
    </xsd:element>
    <xsd:element name="cf6bef2a-12ef-4532-837e-bb831867c9eaStreet" ma:index="23" nillable="true" ma:displayName="lo: Street" ma:internalName="Street" ma:readOnly="true">
      <xsd:simpleType>
        <xsd:restriction base="dms:Text"/>
      </xsd:simpleType>
    </xsd:element>
    <xsd:element name="cf6bef2a-12ef-4532-837e-bb831867c9eaGeoLoc" ma:index="24" nillable="true" ma:displayName="lo: Coordinates" ma:internalName="GeoLoc" ma:readOnly="true">
      <xsd:simpleType>
        <xsd:restriction base="dms:Unknown"/>
      </xsd:simpleType>
    </xsd:element>
    <xsd:element name="cf6bef2a-12ef-4532-837e-bb831867c9eaDispName" ma:index="25" nillable="true" ma:displayName="lo: Name" ma:internalName="DispName" ma:readOnly="true">
      <xsd:simpleType>
        <xsd:restriction base="dms:Text"/>
      </xsd:simpleType>
    </xsd:element>
    <xsd:element name="MediaLengthInSeconds" ma:index="28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3fe7858-66a6-4f29-b74a-60c7079a3f54" elementFormDefault="qualified">
    <xsd:import namespace="http://schemas.microsoft.com/office/2006/documentManagement/types"/>
    <xsd:import namespace="http://schemas.microsoft.com/office/infopath/2007/PartnerControls"/>
    <xsd:element name="SharedWithUsers" ma:index="2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o xmlns="e4d70162-ace3-44e7-92ab-2f9373d5bb77" xsi:nil="true"/>
  </documentManagement>
</p:properties>
</file>

<file path=customXml/itemProps1.xml><?xml version="1.0" encoding="utf-8"?>
<ds:datastoreItem xmlns:ds="http://schemas.openxmlformats.org/officeDocument/2006/customXml" ds:itemID="{60DE7449-203F-4083-844E-B2AB935BD04A}"/>
</file>

<file path=customXml/itemProps2.xml><?xml version="1.0" encoding="utf-8"?>
<ds:datastoreItem xmlns:ds="http://schemas.openxmlformats.org/officeDocument/2006/customXml" ds:itemID="{F5F1D5B9-6953-42F0-A359-B6C0D01D79F0}"/>
</file>

<file path=customXml/itemProps3.xml><?xml version="1.0" encoding="utf-8"?>
<ds:datastoreItem xmlns:ds="http://schemas.openxmlformats.org/officeDocument/2006/customXml" ds:itemID="{FEB40FC0-A9D6-490B-88AD-7F904F07C3B7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</TotalTime>
  <Words>161</Words>
  <Application>Microsoft Office PowerPoint</Application>
  <PresentationFormat>全屏显示(16:9)</PresentationFormat>
  <Paragraphs>33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0" baseType="lpstr">
      <vt:lpstr>Noto Sans S Chinese Medium</vt:lpstr>
      <vt:lpstr>Noto Sans S Chinese Regular</vt:lpstr>
      <vt:lpstr>DengXian</vt:lpstr>
      <vt:lpstr>宋体</vt:lpstr>
      <vt:lpstr>微软雅黑</vt:lpstr>
      <vt:lpstr>Arial</vt:lpstr>
      <vt:lpstr>Calibri</vt:lpstr>
      <vt:lpstr>Calibri Light</vt:lpstr>
      <vt:lpstr>Office 主题</vt:lpstr>
      <vt:lpstr>PowerPoint 演示文稿</vt:lpstr>
      <vt:lpstr>  “Variable”</vt:lpstr>
      <vt:lpstr>A variable is a container which stores information that can be changed.</vt:lpstr>
      <vt:lpstr>The scoreboard is a container that stores scores in a match.</vt:lpstr>
      <vt:lpstr>PowerPoint 演示文稿</vt:lpstr>
      <vt:lpstr>For instance, name the two teams as “Happy” and “Creative”.</vt:lpstr>
      <vt:lpstr>The scoreboard stores the points of each team. </vt:lpstr>
      <vt:lpstr>PowerPoint 演示文稿</vt:lpstr>
      <vt:lpstr>PowerPoint 演示文稿</vt:lpstr>
      <vt:lpstr>Three features of a Variable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事件</dc:title>
  <dc:creator>Microsoft Office 用户</dc:creator>
  <cp:lastModifiedBy>唐小兰</cp:lastModifiedBy>
  <cp:revision>44</cp:revision>
  <dcterms:created xsi:type="dcterms:W3CDTF">2018-05-07T02:48:00Z</dcterms:created>
  <dcterms:modified xsi:type="dcterms:W3CDTF">2018-06-06T13:16:29Z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2052-10.1.0.7400</vt:lpwstr>
  </property>
  <property fmtid="{D5CDD505-2E9C-101B-9397-08002B2CF9AE}" pid="3" name="ContentTypeId">
    <vt:lpwstr>0x01010062D7B8DB6F5F204C9F0FB1EAC793A34B</vt:lpwstr>
  </property>
</Properties>
</file>